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85" r:id="rId3"/>
    <p:sldId id="288" r:id="rId4"/>
    <p:sldId id="289" r:id="rId5"/>
    <p:sldId id="262" r:id="rId6"/>
    <p:sldId id="293" r:id="rId7"/>
    <p:sldId id="290" r:id="rId8"/>
    <p:sldId id="295" r:id="rId9"/>
    <p:sldId id="296" r:id="rId10"/>
    <p:sldId id="297" r:id="rId11"/>
    <p:sldId id="291" r:id="rId12"/>
    <p:sldId id="282" r:id="rId13"/>
    <p:sldId id="294" r:id="rId14"/>
    <p:sldId id="298" r:id="rId15"/>
    <p:sldId id="292" r:id="rId16"/>
    <p:sldId id="299"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mnlp 24" id="{456175BA-F27F-450E-8253-92D23FC3F6A6}">
          <p14:sldIdLst>
            <p14:sldId id="256"/>
            <p14:sldId id="285"/>
          </p14:sldIdLst>
        </p14:section>
        <p14:section name="introduction" id="{475A864E-6FEE-4DB2-B2E7-70EDAD5283BC}">
          <p14:sldIdLst>
            <p14:sldId id="288"/>
          </p14:sldIdLst>
        </p14:section>
        <p14:section name="motivation" id="{79930610-B74B-49FA-9FAE-9AC840BCAE2F}">
          <p14:sldIdLst>
            <p14:sldId id="289"/>
            <p14:sldId id="262"/>
            <p14:sldId id="293"/>
          </p14:sldIdLst>
        </p14:section>
        <p14:section name="method" id="{9A6E59A1-5125-4742-AAF8-D4F7AEA11A71}">
          <p14:sldIdLst>
            <p14:sldId id="290"/>
            <p14:sldId id="295"/>
            <p14:sldId id="296"/>
            <p14:sldId id="297"/>
          </p14:sldIdLst>
        </p14:section>
        <p14:section name="experiments" id="{8079C89A-4B4E-40E8-A505-687975200F9B}">
          <p14:sldIdLst>
            <p14:sldId id="291"/>
            <p14:sldId id="282"/>
            <p14:sldId id="294"/>
            <p14:sldId id="298"/>
          </p14:sldIdLst>
        </p14:section>
        <p14:section name="conclusion" id="{DFB77E1C-3DCC-494D-BE3A-235720A77692}">
          <p14:sldIdLst>
            <p14:sldId id="292"/>
            <p14:sldId id="299"/>
          </p14:sldIdLst>
        </p14:section>
      </p14:sectionLst>
    </p:ext>
    <p:ext uri="{EFAFB233-063F-42B5-8137-9DF3F51BA10A}">
      <p15:sldGuideLst xmlns:p15="http://schemas.microsoft.com/office/powerpoint/2012/main">
        <p15:guide id="1" pos="304" userDrawn="1">
          <p15:clr>
            <a:srgbClr val="A4A3A4"/>
          </p15:clr>
        </p15:guide>
        <p15:guide id="2" pos="7368" userDrawn="1">
          <p15:clr>
            <a:srgbClr val="A4A3A4"/>
          </p15:clr>
        </p15:guide>
        <p15:guide id="3" orient="horz" pos="472" userDrawn="1">
          <p15:clr>
            <a:srgbClr val="A4A3A4"/>
          </p15:clr>
        </p15:guide>
        <p15:guide id="4" orient="horz" pos="41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C6FF"/>
    <a:srgbClr val="004098"/>
    <a:srgbClr val="2564E8"/>
    <a:srgbClr val="5DA0FF"/>
    <a:srgbClr val="004FB8"/>
    <a:srgbClr val="F08300"/>
    <a:srgbClr val="C27E7D"/>
    <a:srgbClr val="505F82"/>
    <a:srgbClr val="7D8D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6" autoAdjust="0"/>
    <p:restoredTop sz="68918" autoAdjust="0"/>
  </p:normalViewPr>
  <p:slideViewPr>
    <p:cSldViewPr snapToGrid="0" showGuides="1">
      <p:cViewPr>
        <p:scale>
          <a:sx n="52" d="100"/>
          <a:sy n="52" d="100"/>
        </p:scale>
        <p:origin x="102" y="42"/>
      </p:cViewPr>
      <p:guideLst>
        <p:guide pos="304"/>
        <p:guide pos="7368"/>
        <p:guide orient="horz" pos="472"/>
        <p:guide orient="horz" pos="415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F7382-B1F7-4D68-995D-F8373CE65DC0}" type="datetimeFigureOut">
              <a:rPr lang="zh-CN" altLang="en-US" smtClean="0"/>
              <a:t>2024/10/24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886D82-40B8-4175-AE33-CCD3B53A526C}" type="slidenum">
              <a:rPr lang="zh-CN" altLang="en-US" smtClean="0"/>
              <a:t>‹#›</a:t>
            </a:fld>
            <a:endParaRPr lang="zh-CN" altLang="en-US"/>
          </a:p>
        </p:txBody>
      </p:sp>
    </p:spTree>
    <p:extLst>
      <p:ext uri="{BB962C8B-B14F-4D97-AF65-F5344CB8AC3E}">
        <p14:creationId xmlns:p14="http://schemas.microsoft.com/office/powerpoint/2010/main" val="290637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Hi everyone, my name is Cao Zouying. I’m currently a master student majoring in computer science and technology in Shanghai Jiao Tong University, China. Today</a:t>
            </a:r>
            <a:r>
              <a:rPr lang="en-US" altLang="zh-CN" sz="1200" kern="0" dirty="0">
                <a:effectLst/>
                <a:latin typeface="Times New Roman" panose="02020603050405020304" pitchFamily="18" charset="0"/>
                <a:ea typeface="等线" panose="02010600030101010101" pitchFamily="2" charset="-122"/>
                <a:cs typeface="Times New Roman" panose="02020603050405020304" pitchFamily="18" charset="0"/>
              </a:rPr>
              <a:t>, I will introduce our paper </a:t>
            </a:r>
            <a:r>
              <a:rPr lang="en-US" altLang="zh-CN" sz="1200" b="1" dirty="0">
                <a:latin typeface="Times New Roman" panose="02020603050405020304" pitchFamily="18" charset="0"/>
                <a:cs typeface="Times New Roman" panose="02020603050405020304" pitchFamily="18" charset="0"/>
              </a:rPr>
              <a:t>Head-wise Shareable Attention for Large Language Models</a:t>
            </a:r>
            <a:r>
              <a:rPr lang="en-US" altLang="zh-CN" sz="1200" kern="0" dirty="0">
                <a:effectLst/>
                <a:latin typeface="等线" panose="02010600030101010101" pitchFamily="2" charset="-122"/>
                <a:ea typeface="等线" panose="02010600030101010101" pitchFamily="2" charset="-122"/>
                <a:cs typeface="Times New Roman" panose="02020603050405020304" pitchFamily="18" charset="0"/>
              </a:rPr>
              <a:t> </a:t>
            </a:r>
          </a:p>
          <a:p>
            <a:pPr marL="0" marR="0" algn="l">
              <a:spcBef>
                <a:spcPts val="0"/>
              </a:spcBef>
              <a:spcAft>
                <a:spcPts val="0"/>
              </a:spcAft>
            </a:pPr>
            <a:r>
              <a:rPr lang="en-US" altLang="zh-CN" sz="1200" kern="0" dirty="0">
                <a:effectLst/>
                <a:latin typeface="等线" panose="02010600030101010101" pitchFamily="2" charset="-122"/>
                <a:ea typeface="等线" panose="02010600030101010101" pitchFamily="2" charset="-122"/>
                <a:cs typeface="Times New Roman" panose="02020603050405020304" pitchFamily="18" charset="0"/>
              </a:rPr>
              <a:t>[c]</a:t>
            </a:r>
          </a:p>
          <a:p>
            <a:pPr marL="0" marR="0" algn="l">
              <a:spcBef>
                <a:spcPts val="0"/>
              </a:spcBef>
              <a:spcAft>
                <a:spcPts val="0"/>
              </a:spcAft>
            </a:pPr>
            <a:r>
              <a:rPr lang="en-US" altLang="zh-CN" sz="1200" kern="0" dirty="0">
                <a:effectLst/>
                <a:latin typeface="Times New Roman" panose="02020603050405020304" pitchFamily="18" charset="0"/>
                <a:ea typeface="等线" panose="02010600030101010101" pitchFamily="2" charset="-122"/>
                <a:cs typeface="Times New Roman" panose="02020603050405020304" pitchFamily="18" charset="0"/>
              </a:rPr>
              <a:t>from the following four part</a:t>
            </a:r>
            <a:r>
              <a:rPr lang="en-US" altLang="zh-CN" sz="1200"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s.</a:t>
            </a:r>
            <a:endParaRPr lang="en-US" altLang="zh-CN" sz="12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8F886D82-40B8-4175-AE33-CCD3B53A526C}" type="slidenum">
              <a:rPr lang="zh-CN" altLang="en-US" smtClean="0"/>
              <a:t>1</a:t>
            </a:fld>
            <a:endParaRPr lang="zh-CN" altLang="en-US"/>
          </a:p>
        </p:txBody>
      </p:sp>
    </p:spTree>
    <p:extLst>
      <p:ext uri="{BB962C8B-B14F-4D97-AF65-F5344CB8AC3E}">
        <p14:creationId xmlns:p14="http://schemas.microsoft.com/office/powerpoint/2010/main" val="92110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E591D-6BD2-2D6E-AEBB-0C988453511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7E76FBB-1C17-4CF9-0F3A-A9B0874DFD6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907FFA8-833D-C411-AB5E-7213C2BFCD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err="1">
                <a:solidFill>
                  <a:srgbClr val="000000"/>
                </a:solidFill>
                <a:effectLst/>
                <a:latin typeface="NimbusRomNo9L-Regu"/>
              </a:rPr>
              <a:t>DirectShare</a:t>
            </a:r>
            <a:r>
              <a:rPr lang="en-US" altLang="zh-CN" sz="1800" b="0" i="0" dirty="0">
                <a:solidFill>
                  <a:srgbClr val="000000"/>
                </a:solidFill>
                <a:effectLst/>
                <a:latin typeface="NimbusRomNo9L-Regu"/>
              </a:rPr>
              <a:t> just directly </a:t>
            </a:r>
            <a:r>
              <a:rPr lang="en-US" altLang="zh-CN" sz="1800" dirty="0">
                <a:latin typeface="Times New Roman" panose="02020603050405020304" pitchFamily="18" charset="0"/>
                <a:cs typeface="Times New Roman" panose="02020603050405020304" pitchFamily="18" charset="0"/>
              </a:rPr>
              <a:t>keeps the weight values of the head in former layer unchanged and selects to change the weight values of the head in latter layer</a:t>
            </a:r>
            <a:r>
              <a:rPr lang="en-US" altLang="zh-CN" sz="1800" b="0" i="0" dirty="0">
                <a:solidFill>
                  <a:srgbClr val="000000"/>
                </a:solidFill>
                <a:effectLst/>
                <a:latin typeface="NimbusRomNo9L-Regu"/>
              </a:rPr>
              <a:t>, resulting in the final model</a:t>
            </a:r>
            <a:r>
              <a:rPr lang="en-US" altLang="zh-CN" sz="2800" dirty="0"/>
              <a:t>.</a:t>
            </a:r>
            <a:endParaRPr lang="en-US" altLang="zh-CN" sz="1800" b="0" i="0" dirty="0">
              <a:solidFill>
                <a:srgbClr val="000000"/>
              </a:solidFill>
              <a:effectLst/>
              <a:latin typeface="NimbusRomNo9L-Regu"/>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000000"/>
                </a:solidFill>
                <a:effectLst/>
                <a:latin typeface="NimbusRomNo9L-Regu"/>
              </a:rPr>
              <a:t>Although </a:t>
            </a:r>
            <a:r>
              <a:rPr lang="en-US" altLang="zh-CN" sz="1800" b="0" i="0" dirty="0" err="1">
                <a:solidFill>
                  <a:srgbClr val="000000"/>
                </a:solidFill>
                <a:effectLst/>
                <a:latin typeface="NimbusRomNo9L-Regu"/>
              </a:rPr>
              <a:t>DirectShare</a:t>
            </a:r>
            <a:r>
              <a:rPr lang="en-US" altLang="zh-CN" sz="1800" b="0" i="0" dirty="0">
                <a:solidFill>
                  <a:srgbClr val="000000"/>
                </a:solidFill>
                <a:effectLst/>
                <a:latin typeface="NimbusRomNo9L-Regu"/>
              </a:rPr>
              <a:t> demonstrates its effectiveness, we have also found performance drop in minor/ˈ</a:t>
            </a:r>
            <a:r>
              <a:rPr lang="en-US" altLang="zh-CN" sz="1800" b="0" i="0" dirty="0" err="1">
                <a:solidFill>
                  <a:srgbClr val="000000"/>
                </a:solidFill>
                <a:effectLst/>
                <a:latin typeface="NimbusRomNo9L-Regu"/>
              </a:rPr>
              <a:t>maɪnər</a:t>
            </a:r>
            <a:r>
              <a:rPr lang="en-US" altLang="zh-CN" sz="1800" b="0" i="0" dirty="0">
                <a:solidFill>
                  <a:srgbClr val="000000"/>
                </a:solidFill>
                <a:effectLst/>
                <a:latin typeface="NimbusRomNo9L-Regu"/>
              </a:rPr>
              <a:t>/ reading comprehension datasets.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000000"/>
                </a:solidFill>
                <a:effectLst/>
                <a:latin typeface="NimbusRomNo9L-Regu"/>
              </a:rPr>
              <a:t>To mitigate this problem, we</a:t>
            </a:r>
            <a:r>
              <a:rPr lang="en-US" altLang="zh-CN" dirty="0"/>
              <a:t> </a:t>
            </a:r>
            <a:r>
              <a:rPr lang="en-US" altLang="zh-CN" sz="1800" b="0" i="0" dirty="0">
                <a:solidFill>
                  <a:srgbClr val="000000"/>
                </a:solidFill>
                <a:effectLst/>
                <a:latin typeface="NimbusRomNo9L-Regu"/>
              </a:rPr>
              <a:t>propose </a:t>
            </a:r>
            <a:r>
              <a:rPr lang="en-US" altLang="zh-CN" sz="1800" b="0" i="0" dirty="0" err="1">
                <a:solidFill>
                  <a:srgbClr val="000000"/>
                </a:solidFill>
                <a:effectLst/>
                <a:latin typeface="NimbusRomNo9L-Regu"/>
              </a:rPr>
              <a:t>PostShare</a:t>
            </a:r>
            <a:r>
              <a:rPr lang="en-US" altLang="zh-CN" sz="1800" b="0" i="0" dirty="0">
                <a:solidFill>
                  <a:srgbClr val="000000"/>
                </a:solidFill>
                <a:effectLst/>
                <a:latin typeface="NimbusRomNo9L-Regu"/>
              </a:rPr>
              <a:t>, softly aligning model weights during the post-training process and then shares </a:t>
            </a:r>
            <a:r>
              <a:rPr lang="en-US" altLang="zh-CN" sz="1800" dirty="0">
                <a:solidFill>
                  <a:srgbClr val="000000"/>
                </a:solidFill>
                <a:latin typeface="Times New Roman" panose="02020603050405020304" pitchFamily="18" charset="0"/>
                <a:cs typeface="Times New Roman" panose="02020603050405020304" pitchFamily="18" charset="0"/>
              </a:rPr>
              <a:t>as </a:t>
            </a:r>
            <a:r>
              <a:rPr lang="en-US" altLang="zh-CN" sz="1800" dirty="0" err="1">
                <a:solidFill>
                  <a:srgbClr val="000000"/>
                </a:solidFill>
                <a:latin typeface="Times New Roman" panose="02020603050405020304" pitchFamily="18" charset="0"/>
                <a:cs typeface="Times New Roman" panose="02020603050405020304" pitchFamily="18" charset="0"/>
              </a:rPr>
              <a:t>DirectShare</a:t>
            </a:r>
            <a:r>
              <a:rPr lang="en-US" altLang="zh-CN" sz="1800" dirty="0">
                <a:solidFill>
                  <a:srgbClr val="000000"/>
                </a:solidFill>
                <a:latin typeface="Times New Roman" panose="02020603050405020304" pitchFamily="18" charset="0"/>
                <a:cs typeface="Times New Roman" panose="02020603050405020304" pitchFamily="18" charset="0"/>
              </a:rPr>
              <a:t> does</a:t>
            </a:r>
            <a:r>
              <a:rPr lang="en-US" altLang="zh-CN" sz="1800" b="0" i="0" dirty="0">
                <a:solidFill>
                  <a:srgbClr val="000000"/>
                </a:solidFill>
                <a:effectLst/>
                <a:latin typeface="NimbusRomNo9L-Regu"/>
              </a:rPr>
              <a:t>.</a:t>
            </a:r>
            <a:r>
              <a:rPr lang="en-US" altLang="zh-CN" dirty="0"/>
              <a:t> </a:t>
            </a:r>
            <a:br>
              <a:rPr lang="en-US" altLang="zh-CN" dirty="0"/>
            </a:br>
            <a:br>
              <a:rPr lang="fr-FR" altLang="zh-CN" dirty="0"/>
            </a:br>
            <a:br>
              <a:rPr lang="fr-FR" altLang="zh-CN" dirty="0"/>
            </a:br>
            <a:br>
              <a:rPr lang="fr-FR" altLang="zh-CN" dirty="0"/>
            </a:br>
            <a:endParaRPr lang="zh-CN" altLang="en-US" dirty="0"/>
          </a:p>
        </p:txBody>
      </p:sp>
      <p:sp>
        <p:nvSpPr>
          <p:cNvPr id="4" name="灯片编号占位符 3">
            <a:extLst>
              <a:ext uri="{FF2B5EF4-FFF2-40B4-BE49-F238E27FC236}">
                <a16:creationId xmlns:a16="http://schemas.microsoft.com/office/drawing/2014/main" id="{C7A1E85F-D97D-F534-F172-29B654192295}"/>
              </a:ext>
            </a:extLst>
          </p:cNvPr>
          <p:cNvSpPr>
            <a:spLocks noGrp="1"/>
          </p:cNvSpPr>
          <p:nvPr>
            <p:ph type="sldNum" sz="quarter" idx="5"/>
          </p:nvPr>
        </p:nvSpPr>
        <p:spPr/>
        <p:txBody>
          <a:bodyPr/>
          <a:lstStyle/>
          <a:p>
            <a:fld id="{8F886D82-40B8-4175-AE33-CCD3B53A526C}" type="slidenum">
              <a:rPr lang="zh-CN" altLang="en-US" smtClean="0"/>
              <a:t>10</a:t>
            </a:fld>
            <a:endParaRPr lang="zh-CN" altLang="en-US"/>
          </a:p>
        </p:txBody>
      </p:sp>
    </p:spTree>
    <p:extLst>
      <p:ext uri="{BB962C8B-B14F-4D97-AF65-F5344CB8AC3E}">
        <p14:creationId xmlns:p14="http://schemas.microsoft.com/office/powerpoint/2010/main" val="4240381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29BBB-5A49-48B1-3FA7-C30FD7D3C97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70638E4-D3D8-70B5-2F97-FD95C7B4A8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97F70EE-9E87-1ECD-9EBD-540EFB8E9A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2F5496"/>
                </a:solidFill>
                <a:effectLst/>
                <a:latin typeface="Times New Roman" panose="02020603050405020304" pitchFamily="18" charset="0"/>
                <a:ea typeface="等线" panose="02010600030101010101" pitchFamily="2" charset="-122"/>
                <a:cs typeface="Times New Roman" panose="02020603050405020304" pitchFamily="18" charset="0"/>
              </a:rPr>
              <a:t>Now, let’s move on to the evaluation of our method.</a:t>
            </a:r>
            <a:endParaRPr lang="en-US" altLang="zh-CN" sz="12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D8864006-DDCE-F5CF-E66D-7547FCDF16B0}"/>
              </a:ext>
            </a:extLst>
          </p:cNvPr>
          <p:cNvSpPr>
            <a:spLocks noGrp="1"/>
          </p:cNvSpPr>
          <p:nvPr>
            <p:ph type="sldNum" sz="quarter" idx="5"/>
          </p:nvPr>
        </p:nvSpPr>
        <p:spPr/>
        <p:txBody>
          <a:bodyPr/>
          <a:lstStyle/>
          <a:p>
            <a:fld id="{8F886D82-40B8-4175-AE33-CCD3B53A526C}" type="slidenum">
              <a:rPr lang="zh-CN" altLang="en-US" smtClean="0"/>
              <a:t>11</a:t>
            </a:fld>
            <a:endParaRPr lang="zh-CN" altLang="en-US"/>
          </a:p>
        </p:txBody>
      </p:sp>
    </p:spTree>
    <p:extLst>
      <p:ext uri="{BB962C8B-B14F-4D97-AF65-F5344CB8AC3E}">
        <p14:creationId xmlns:p14="http://schemas.microsoft.com/office/powerpoint/2010/main" val="141702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0" i="0" dirty="0">
                <a:solidFill>
                  <a:srgbClr val="000000"/>
                </a:solidFill>
                <a:effectLst/>
                <a:latin typeface="NimbusRomNo9L-Regu"/>
              </a:rPr>
              <a:t>For fair comparison/</a:t>
            </a:r>
            <a:r>
              <a:rPr lang="en-US" altLang="zh-CN" sz="1800" b="0" i="0" dirty="0" err="1">
                <a:solidFill>
                  <a:srgbClr val="000000"/>
                </a:solidFill>
                <a:effectLst/>
                <a:latin typeface="NimbusRomNo9L-Regu"/>
              </a:rPr>
              <a:t>kəmˈpærɪsn</a:t>
            </a:r>
            <a:r>
              <a:rPr lang="en-US" altLang="zh-CN" sz="1800" b="0" i="0" dirty="0">
                <a:solidFill>
                  <a:srgbClr val="000000"/>
                </a:solidFill>
                <a:effectLst/>
                <a:latin typeface="NimbusRomNo9L-Regu"/>
              </a:rPr>
              <a:t>/,</a:t>
            </a:r>
            <a:r>
              <a:rPr lang="zh-CN" altLang="en-US" sz="1800" b="0" i="0" dirty="0">
                <a:solidFill>
                  <a:srgbClr val="000000"/>
                </a:solidFill>
                <a:effectLst/>
                <a:latin typeface="NimbusRomNo9L-Regu"/>
              </a:rPr>
              <a:t> </a:t>
            </a:r>
            <a:r>
              <a:rPr lang="en-US" altLang="zh-CN" sz="1800" b="0" i="0" dirty="0">
                <a:solidFill>
                  <a:srgbClr val="000000"/>
                </a:solidFill>
                <a:effectLst/>
                <a:latin typeface="NimbusRomNo9L-Regu"/>
              </a:rPr>
              <a:t>we deploy </a:t>
            </a:r>
            <a:r>
              <a:rPr lang="en-US" altLang="zh-CN" sz="1800" b="0" i="0" dirty="0" err="1">
                <a:solidFill>
                  <a:srgbClr val="000000"/>
                </a:solidFill>
                <a:effectLst/>
                <a:latin typeface="NimbusRomNo9L-Regu"/>
              </a:rPr>
              <a:t>OpenCompass</a:t>
            </a:r>
            <a:r>
              <a:rPr lang="en-US" altLang="zh-CN" sz="1800" b="0" i="0" dirty="0">
                <a:solidFill>
                  <a:srgbClr val="000000"/>
                </a:solidFill>
                <a:effectLst/>
                <a:latin typeface="NimbusRomNo9L-Regu"/>
              </a:rPr>
              <a:t> to evaluate over </a:t>
            </a:r>
            <a:r>
              <a:rPr lang="en-US" altLang="zh-CN" sz="1200" dirty="0">
                <a:latin typeface="Times New Roman" panose="02020603050405020304" pitchFamily="18" charset="0"/>
                <a:cs typeface="Times New Roman" panose="02020603050405020304" pitchFamily="18" charset="0"/>
              </a:rPr>
              <a:t>three categories/ˈ</a:t>
            </a:r>
            <a:r>
              <a:rPr lang="en-US" altLang="zh-CN" sz="1200" dirty="0" err="1">
                <a:latin typeface="Times New Roman" panose="02020603050405020304" pitchFamily="18" charset="0"/>
                <a:cs typeface="Times New Roman" panose="02020603050405020304" pitchFamily="18" charset="0"/>
              </a:rPr>
              <a:t>kætəˌgɔriz</a:t>
            </a:r>
            <a:r>
              <a:rPr lang="en-US" altLang="zh-CN" sz="1200" dirty="0">
                <a:latin typeface="Times New Roman" panose="02020603050405020304" pitchFamily="18" charset="0"/>
                <a:cs typeface="Times New Roman" panose="02020603050405020304" pitchFamily="18" charset="0"/>
              </a:rPr>
              <a:t>/: reasoning, natural language understanding and knowledge-related tasks. </a:t>
            </a:r>
          </a:p>
          <a:p>
            <a:r>
              <a:rPr lang="en-US" altLang="zh-CN" dirty="0"/>
              <a:t>Overall, </a:t>
            </a:r>
            <a:r>
              <a:rPr lang="en-US" altLang="zh-CN" sz="1200" dirty="0" err="1">
                <a:latin typeface="Times New Roman" panose="02020603050405020304" pitchFamily="18" charset="0"/>
                <a:cs typeface="Times New Roman" panose="02020603050405020304" pitchFamily="18" charset="0"/>
              </a:rPr>
              <a:t>DirectShare</a:t>
            </a:r>
            <a:r>
              <a:rPr lang="en-US" altLang="zh-CN" sz="1200" dirty="0">
                <a:latin typeface="Times New Roman" panose="02020603050405020304" pitchFamily="18" charset="0"/>
                <a:cs typeface="Times New Roman" panose="02020603050405020304" pitchFamily="18" charset="0"/>
              </a:rPr>
              <a:t> achieves comparable/ˈ</a:t>
            </a:r>
            <a:r>
              <a:rPr lang="en-US" altLang="zh-CN" sz="1200" dirty="0" err="1">
                <a:latin typeface="Times New Roman" panose="02020603050405020304" pitchFamily="18" charset="0"/>
                <a:cs typeface="Times New Roman" panose="02020603050405020304" pitchFamily="18" charset="0"/>
              </a:rPr>
              <a:t>kɑːmpərəbl</a:t>
            </a:r>
            <a:r>
              <a:rPr lang="en-US" altLang="zh-CN" sz="1200" dirty="0">
                <a:latin typeface="Times New Roman" panose="02020603050405020304" pitchFamily="18" charset="0"/>
                <a:cs typeface="Times New Roman" panose="02020603050405020304" pitchFamily="18" charset="0"/>
              </a:rPr>
              <a:t>/ performance to the competitive/</a:t>
            </a:r>
            <a:r>
              <a:rPr lang="en-US" altLang="zh-CN" sz="1200" dirty="0" err="1">
                <a:latin typeface="Times New Roman" panose="02020603050405020304" pitchFamily="18" charset="0"/>
                <a:cs typeface="Times New Roman" panose="02020603050405020304" pitchFamily="18" charset="0"/>
              </a:rPr>
              <a:t>kəmˈpetətɪv</a:t>
            </a:r>
            <a:r>
              <a:rPr lang="en-US" altLang="zh-CN" sz="1200" dirty="0">
                <a:latin typeface="Times New Roman" panose="02020603050405020304" pitchFamily="18" charset="0"/>
                <a:cs typeface="Times New Roman" panose="02020603050405020304" pitchFamily="18" charset="0"/>
              </a:rPr>
              <a:t>/ network pruning methods.</a:t>
            </a:r>
          </a:p>
          <a:p>
            <a:endParaRPr lang="zh-CN" altLang="en-US" dirty="0"/>
          </a:p>
        </p:txBody>
      </p:sp>
      <p:sp>
        <p:nvSpPr>
          <p:cNvPr id="4" name="灯片编号占位符 3"/>
          <p:cNvSpPr>
            <a:spLocks noGrp="1"/>
          </p:cNvSpPr>
          <p:nvPr>
            <p:ph type="sldNum" sz="quarter" idx="5"/>
          </p:nvPr>
        </p:nvSpPr>
        <p:spPr/>
        <p:txBody>
          <a:bodyPr/>
          <a:lstStyle/>
          <a:p>
            <a:fld id="{8F886D82-40B8-4175-AE33-CCD3B53A526C}" type="slidenum">
              <a:rPr lang="zh-CN" altLang="en-US" smtClean="0"/>
              <a:t>12</a:t>
            </a:fld>
            <a:endParaRPr lang="zh-CN" altLang="en-US"/>
          </a:p>
        </p:txBody>
      </p:sp>
    </p:spTree>
    <p:extLst>
      <p:ext uri="{BB962C8B-B14F-4D97-AF65-F5344CB8AC3E}">
        <p14:creationId xmlns:p14="http://schemas.microsoft.com/office/powerpoint/2010/main" val="1496831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45832-65B2-B531-9759-BE0B4030896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E4318D7-B11C-B7E4-569E-9F07F03A68B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AFD5949-BFA7-4AEB-7D07-CFBF4FD25DE7}"/>
              </a:ext>
            </a:extLst>
          </p:cNvPr>
          <p:cNvSpPr>
            <a:spLocks noGrp="1"/>
          </p:cNvSpPr>
          <p:nvPr>
            <p:ph type="body" idx="1"/>
          </p:nvPr>
        </p:nvSpPr>
        <p:spPr/>
        <p:txBody>
          <a:bodyPr/>
          <a:lstStyle/>
          <a:p>
            <a:r>
              <a:rPr lang="en-US" altLang="zh-CN" sz="1200" dirty="0">
                <a:solidFill>
                  <a:srgbClr val="408C6F"/>
                </a:solidFill>
                <a:latin typeface="Times New Roman" panose="02020603050405020304" pitchFamily="18" charset="0"/>
                <a:cs typeface="Times New Roman" panose="02020603050405020304" pitchFamily="18" charset="0"/>
              </a:rPr>
              <a:t>And </a:t>
            </a:r>
            <a:r>
              <a:rPr lang="en-US" altLang="zh-CN" sz="1200" dirty="0" err="1">
                <a:solidFill>
                  <a:srgbClr val="408C6F"/>
                </a:solidFill>
                <a:latin typeface="Times New Roman" panose="02020603050405020304" pitchFamily="18" charset="0"/>
                <a:cs typeface="Times New Roman" panose="02020603050405020304" pitchFamily="18" charset="0"/>
              </a:rPr>
              <a:t>PostShare</a:t>
            </a:r>
            <a:r>
              <a:rPr lang="en-US" altLang="zh-CN" sz="1200" dirty="0">
                <a:solidFill>
                  <a:srgbClr val="408C6F"/>
                </a:solidFill>
                <a:latin typeface="Times New Roman" panose="02020603050405020304" pitchFamily="18" charset="0"/>
                <a:cs typeface="Times New Roman" panose="02020603050405020304" pitchFamily="18" charset="0"/>
              </a:rPr>
              <a:t> achieves more stable and satisfactory performance when reducing memory usage, with the cost of time increase.</a:t>
            </a:r>
          </a:p>
          <a:p>
            <a:r>
              <a:rPr lang="en-US" altLang="zh-CN" dirty="0"/>
              <a:t>After combining </a:t>
            </a:r>
            <a:r>
              <a:rPr lang="en-US" altLang="zh-CN" dirty="0" err="1"/>
              <a:t>PostShare</a:t>
            </a:r>
            <a:r>
              <a:rPr lang="en-US" altLang="zh-CN" dirty="0"/>
              <a:t> with </a:t>
            </a:r>
            <a:r>
              <a:rPr lang="en-US" altLang="zh-CN" dirty="0" err="1"/>
              <a:t>DirectShare</a:t>
            </a:r>
            <a:r>
              <a:rPr lang="en-US" altLang="zh-CN" dirty="0"/>
              <a:t>, we found </a:t>
            </a:r>
            <a:r>
              <a:rPr lang="en-US" altLang="zh-CN" sz="1200" dirty="0" err="1">
                <a:latin typeface="Times New Roman" panose="02020603050405020304" pitchFamily="18" charset="0"/>
                <a:cs typeface="Times New Roman" panose="02020603050405020304" pitchFamily="18" charset="0"/>
              </a:rPr>
              <a:t>PostShare</a:t>
            </a:r>
            <a:r>
              <a:rPr lang="en-US" altLang="zh-CN" sz="1200" dirty="0">
                <a:latin typeface="Times New Roman" panose="02020603050405020304" pitchFamily="18" charset="0"/>
                <a:cs typeface="Times New Roman" panose="02020603050405020304" pitchFamily="18" charset="0"/>
              </a:rPr>
              <a:t> can play a role in fast performance recovery for </a:t>
            </a:r>
            <a:r>
              <a:rPr lang="en-US" altLang="zh-CN" sz="1200" dirty="0" err="1">
                <a:latin typeface="Times New Roman" panose="02020603050405020304" pitchFamily="18" charset="0"/>
                <a:cs typeface="Times New Roman" panose="02020603050405020304" pitchFamily="18" charset="0"/>
              </a:rPr>
              <a:t>DirectShare</a:t>
            </a:r>
            <a:r>
              <a:rPr lang="en-US" altLang="zh-CN" sz="1200" dirty="0">
                <a:latin typeface="Times New Roman" panose="02020603050405020304" pitchFamily="18" charset="0"/>
                <a:cs typeface="Times New Roman" panose="02020603050405020304" pitchFamily="18" charset="0"/>
              </a:rPr>
              <a:t>.</a:t>
            </a:r>
            <a:endParaRPr lang="zh-CN" altLang="en-US" dirty="0"/>
          </a:p>
        </p:txBody>
      </p:sp>
      <p:sp>
        <p:nvSpPr>
          <p:cNvPr id="4" name="灯片编号占位符 3">
            <a:extLst>
              <a:ext uri="{FF2B5EF4-FFF2-40B4-BE49-F238E27FC236}">
                <a16:creationId xmlns:a16="http://schemas.microsoft.com/office/drawing/2014/main" id="{72AFC8A6-7B67-963E-5D3A-4A53ED462FB6}"/>
              </a:ext>
            </a:extLst>
          </p:cNvPr>
          <p:cNvSpPr>
            <a:spLocks noGrp="1"/>
          </p:cNvSpPr>
          <p:nvPr>
            <p:ph type="sldNum" sz="quarter" idx="5"/>
          </p:nvPr>
        </p:nvSpPr>
        <p:spPr/>
        <p:txBody>
          <a:bodyPr/>
          <a:lstStyle/>
          <a:p>
            <a:fld id="{8F886D82-40B8-4175-AE33-CCD3B53A526C}" type="slidenum">
              <a:rPr lang="zh-CN" altLang="en-US" smtClean="0"/>
              <a:t>13</a:t>
            </a:fld>
            <a:endParaRPr lang="zh-CN" altLang="en-US"/>
          </a:p>
        </p:txBody>
      </p:sp>
    </p:spTree>
    <p:extLst>
      <p:ext uri="{BB962C8B-B14F-4D97-AF65-F5344CB8AC3E}">
        <p14:creationId xmlns:p14="http://schemas.microsoft.com/office/powerpoint/2010/main" val="4073634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B0795-6B4C-8FC8-45A1-8408E71FA37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086D265-E071-DC21-4338-A3C77F212BD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1586A4E-AFE2-022E-B9DA-04ACF0634E7F}"/>
              </a:ext>
            </a:extLst>
          </p:cNvPr>
          <p:cNvSpPr>
            <a:spLocks noGrp="1"/>
          </p:cNvSpPr>
          <p:nvPr>
            <p:ph type="body" idx="1"/>
          </p:nvPr>
        </p:nvSpPr>
        <p:spPr/>
        <p:txBody>
          <a:bodyPr/>
          <a:lstStyle/>
          <a:p>
            <a:r>
              <a:rPr lang="en-US" altLang="zh-CN" sz="1200"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We also record t</a:t>
            </a:r>
            <a:r>
              <a:rPr lang="en-US" altLang="zh-CN" sz="1800" b="0" i="0" dirty="0">
                <a:solidFill>
                  <a:srgbClr val="000000"/>
                </a:solidFill>
                <a:effectLst/>
                <a:latin typeface="NimbusRomNo9L-Regu"/>
              </a:rPr>
              <a:t>he statistics of the parameter/</a:t>
            </a:r>
            <a:r>
              <a:rPr lang="en-US" altLang="zh-CN" sz="1800" b="0" i="0" dirty="0" err="1">
                <a:solidFill>
                  <a:srgbClr val="000000"/>
                </a:solidFill>
                <a:effectLst/>
                <a:latin typeface="NimbusRomNo9L-Regu"/>
              </a:rPr>
              <a:t>pəˈræmɪtər</a:t>
            </a:r>
            <a:r>
              <a:rPr lang="en-US" altLang="zh-CN" sz="1800" b="0" i="0" dirty="0">
                <a:solidFill>
                  <a:srgbClr val="000000"/>
                </a:solidFill>
                <a:effectLst/>
                <a:latin typeface="NimbusRomNo9L-Regu"/>
              </a:rPr>
              <a:t>/ count and memory consumption when applying </a:t>
            </a:r>
            <a:r>
              <a:rPr lang="en-US" altLang="zh-CN" sz="1800" b="0" i="0" dirty="0" err="1">
                <a:solidFill>
                  <a:srgbClr val="000000"/>
                </a:solidFill>
                <a:effectLst/>
                <a:latin typeface="NimbusRomNo9L-Regu"/>
              </a:rPr>
              <a:t>DirectShare</a:t>
            </a:r>
            <a:r>
              <a:rPr lang="en-US" altLang="zh-CN" sz="1800" b="0" i="0" dirty="0">
                <a:solidFill>
                  <a:srgbClr val="000000"/>
                </a:solidFill>
                <a:effectLst/>
                <a:latin typeface="NimbusRomNo9L-Regu"/>
              </a:rPr>
              <a:t>. </a:t>
            </a:r>
            <a:br>
              <a:rPr lang="en-US" altLang="zh-CN" dirty="0"/>
            </a:br>
            <a:r>
              <a:rPr lang="en-US" altLang="zh-CN" sz="1800" b="0" i="0" dirty="0">
                <a:solidFill>
                  <a:srgbClr val="000000"/>
                </a:solidFill>
                <a:effectLst/>
                <a:latin typeface="NimbusRomNo9L-Regu"/>
              </a:rPr>
              <a:t>When doing 30% parameter/</a:t>
            </a:r>
            <a:r>
              <a:rPr lang="en-US" altLang="zh-CN" sz="1800" b="0" i="0" dirty="0" err="1">
                <a:solidFill>
                  <a:srgbClr val="000000"/>
                </a:solidFill>
                <a:effectLst/>
                <a:latin typeface="NimbusRomNo9L-Regu"/>
              </a:rPr>
              <a:t>pəˈræmɪtər</a:t>
            </a:r>
            <a:r>
              <a:rPr lang="en-US" altLang="zh-CN" sz="1800" b="0" i="0" dirty="0">
                <a:solidFill>
                  <a:srgbClr val="000000"/>
                </a:solidFill>
                <a:effectLst/>
                <a:latin typeface="NimbusRomNo9L-Regu"/>
              </a:rPr>
              <a:t>/  sharing in the Multi-Head Attention block, our method achieves 10-13% memory reduction.</a:t>
            </a:r>
            <a:br>
              <a:rPr lang="en-US" altLang="zh-CN" sz="1800" b="0" i="0" dirty="0">
                <a:solidFill>
                  <a:srgbClr val="000000"/>
                </a:solidFill>
                <a:effectLst/>
                <a:latin typeface="NimbusRomNo9L-Regu"/>
              </a:rPr>
            </a:br>
            <a:r>
              <a:rPr lang="en-US" altLang="zh-CN" sz="1800" b="0" i="0" dirty="0">
                <a:solidFill>
                  <a:srgbClr val="000000"/>
                </a:solidFill>
                <a:effectLst/>
                <a:latin typeface="NimbusRomNo9L-Regu"/>
              </a:rPr>
              <a:t>Moreover, we find our weight sharing strategy also applies to Feedback Forward Network block. Finally, when we share 30%</a:t>
            </a:r>
            <a:br>
              <a:rPr lang="en-US" altLang="zh-CN" sz="1800" b="0" i="0" dirty="0">
                <a:solidFill>
                  <a:srgbClr val="000000"/>
                </a:solidFill>
                <a:effectLst/>
                <a:latin typeface="NimbusRomNo9L-Regu"/>
              </a:rPr>
            </a:br>
            <a:r>
              <a:rPr lang="en-US" altLang="zh-CN" sz="1800" b="0" i="0" dirty="0">
                <a:solidFill>
                  <a:srgbClr val="000000"/>
                </a:solidFill>
                <a:effectLst/>
                <a:latin typeface="NimbusRomNo9L-Regu"/>
              </a:rPr>
              <a:t>of parameter/</a:t>
            </a:r>
            <a:r>
              <a:rPr lang="en-US" altLang="zh-CN" sz="1800" b="0" i="0" dirty="0" err="1">
                <a:solidFill>
                  <a:srgbClr val="000000"/>
                </a:solidFill>
                <a:effectLst/>
                <a:latin typeface="NimbusRomNo9L-Regu"/>
              </a:rPr>
              <a:t>pəˈræmɪtər</a:t>
            </a:r>
            <a:r>
              <a:rPr lang="en-US" altLang="zh-CN" sz="1800" b="0" i="0" dirty="0">
                <a:solidFill>
                  <a:srgbClr val="000000"/>
                </a:solidFill>
                <a:effectLst/>
                <a:latin typeface="NimbusRomNo9L-Regu"/>
              </a:rPr>
              <a:t>/  in both two blocks, the model can save 26-28% GPU memory.</a:t>
            </a:r>
            <a:r>
              <a:rPr lang="en-US" altLang="zh-CN" dirty="0"/>
              <a:t> </a:t>
            </a:r>
          </a:p>
          <a:p>
            <a:r>
              <a:rPr lang="en-US" altLang="zh-CN" sz="1800" b="0" i="0" dirty="0">
                <a:solidFill>
                  <a:srgbClr val="000000"/>
                </a:solidFill>
                <a:effectLst/>
                <a:latin typeface="NimbusRomNo9L-Regu"/>
              </a:rPr>
              <a:t>We further validate the effectiveness of our method on smaller models like GPT2-small.</a:t>
            </a:r>
            <a:r>
              <a:rPr lang="en-US" altLang="zh-CN" dirty="0"/>
              <a:t> </a:t>
            </a:r>
            <a:br>
              <a:rPr lang="en-US" altLang="zh-CN" dirty="0"/>
            </a:br>
            <a:br>
              <a:rPr lang="en-US" altLang="zh-CN" dirty="0"/>
            </a:br>
            <a:br>
              <a:rPr lang="en-US" altLang="zh-CN" dirty="0"/>
            </a:br>
            <a:endParaRPr lang="zh-CN" altLang="en-US" dirty="0"/>
          </a:p>
        </p:txBody>
      </p:sp>
      <p:sp>
        <p:nvSpPr>
          <p:cNvPr id="4" name="灯片编号占位符 3">
            <a:extLst>
              <a:ext uri="{FF2B5EF4-FFF2-40B4-BE49-F238E27FC236}">
                <a16:creationId xmlns:a16="http://schemas.microsoft.com/office/drawing/2014/main" id="{769D03F0-3057-D282-7500-567B4DC57DAB}"/>
              </a:ext>
            </a:extLst>
          </p:cNvPr>
          <p:cNvSpPr>
            <a:spLocks noGrp="1"/>
          </p:cNvSpPr>
          <p:nvPr>
            <p:ph type="sldNum" sz="quarter" idx="5"/>
          </p:nvPr>
        </p:nvSpPr>
        <p:spPr/>
        <p:txBody>
          <a:bodyPr/>
          <a:lstStyle/>
          <a:p>
            <a:fld id="{8F886D82-40B8-4175-AE33-CCD3B53A526C}" type="slidenum">
              <a:rPr lang="zh-CN" altLang="en-US" smtClean="0"/>
              <a:t>14</a:t>
            </a:fld>
            <a:endParaRPr lang="zh-CN" altLang="en-US"/>
          </a:p>
        </p:txBody>
      </p:sp>
    </p:spTree>
    <p:extLst>
      <p:ext uri="{BB962C8B-B14F-4D97-AF65-F5344CB8AC3E}">
        <p14:creationId xmlns:p14="http://schemas.microsoft.com/office/powerpoint/2010/main" val="400332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ADDAE-25CF-E722-7C56-AEB07C2B054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197EEF9-A10E-CFAD-A15C-DF98DF6590A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F163C6-75CC-6FDC-9D37-7585CC4CD18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AA5CD48-7F7A-E532-D13F-AA56D9096695}"/>
              </a:ext>
            </a:extLst>
          </p:cNvPr>
          <p:cNvSpPr>
            <a:spLocks noGrp="1"/>
          </p:cNvSpPr>
          <p:nvPr>
            <p:ph type="sldNum" sz="quarter" idx="5"/>
          </p:nvPr>
        </p:nvSpPr>
        <p:spPr/>
        <p:txBody>
          <a:bodyPr/>
          <a:lstStyle/>
          <a:p>
            <a:fld id="{8F886D82-40B8-4175-AE33-CCD3B53A526C}" type="slidenum">
              <a:rPr lang="zh-CN" altLang="en-US" smtClean="0"/>
              <a:t>15</a:t>
            </a:fld>
            <a:endParaRPr lang="zh-CN" altLang="en-US"/>
          </a:p>
        </p:txBody>
      </p:sp>
    </p:spTree>
    <p:extLst>
      <p:ext uri="{BB962C8B-B14F-4D97-AF65-F5344CB8AC3E}">
        <p14:creationId xmlns:p14="http://schemas.microsoft.com/office/powerpoint/2010/main" val="2145665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AB796-2537-DCA9-CCC9-D87B94EA392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30904F9-7AEE-AE56-D8D4-57A7D8675FF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03BAC9F-431E-DB7E-ED84-5101188AA881}"/>
              </a:ext>
            </a:extLst>
          </p:cNvPr>
          <p:cNvSpPr>
            <a:spLocks noGrp="1"/>
          </p:cNvSpPr>
          <p:nvPr>
            <p:ph type="body" idx="1"/>
          </p:nvPr>
        </p:nvSpPr>
        <p:spPr/>
        <p:txBody>
          <a:bodyPr/>
          <a:lstStyle/>
          <a:p>
            <a:pPr marL="0" marR="0" algn="l">
              <a:spcBef>
                <a:spcPts val="0"/>
              </a:spcBef>
              <a:spcAft>
                <a:spcPts val="0"/>
              </a:spcAft>
            </a:pPr>
            <a:r>
              <a:rPr lang="en-US" altLang="zh-CN" sz="1200"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That’s all. Thanks for listening.</a:t>
            </a:r>
            <a:endParaRPr lang="en-US" altLang="zh-CN" sz="1200" dirty="0">
              <a:effectLst/>
              <a:latin typeface="Calibri" panose="020F0502020204030204" pitchFamily="34" charset="0"/>
              <a:ea typeface="宋体" panose="02010600030101010101" pitchFamily="2" charset="-122"/>
              <a:cs typeface="Times New Roman" panose="02020603050405020304" pitchFamily="18" charset="0"/>
            </a:endParaRPr>
          </a:p>
          <a:p>
            <a:pPr marL="0" marR="0" algn="l">
              <a:spcBef>
                <a:spcPts val="0"/>
              </a:spcBef>
              <a:spcAft>
                <a:spcPts val="0"/>
              </a:spcAft>
            </a:pPr>
            <a:r>
              <a:rPr lang="en-US" altLang="zh-CN" sz="1200"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It’s my pleasure to share our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zh-CN" sz="1200" kern="1200" dirty="0">
                <a:solidFill>
                  <a:srgbClr val="000000"/>
                </a:solidFill>
                <a:effectLst/>
                <a:latin typeface="Times New Roman" panose="02020603050405020304" pitchFamily="18" charset="0"/>
                <a:ea typeface="等线" panose="02010600030101010101" pitchFamily="2" charset="-122"/>
                <a:cs typeface="Times New Roman" panose="02020603050405020304" pitchFamily="18" charset="0"/>
              </a:rPr>
              <a:t>Thank you.</a:t>
            </a:r>
            <a:endParaRPr lang="fr-FR" altLang="zh-CN" sz="1200" kern="100" dirty="0">
              <a:effectLst/>
              <a:latin typeface="等线" panose="02010600030101010101" pitchFamily="2" charset="-122"/>
              <a:ea typeface="等线" panose="02010600030101010101" pitchFamily="2" charset="-122"/>
            </a:endParaRPr>
          </a:p>
          <a:p>
            <a:endParaRPr lang="zh-CN" altLang="en-US" dirty="0"/>
          </a:p>
        </p:txBody>
      </p:sp>
      <p:sp>
        <p:nvSpPr>
          <p:cNvPr id="4" name="灯片编号占位符 3">
            <a:extLst>
              <a:ext uri="{FF2B5EF4-FFF2-40B4-BE49-F238E27FC236}">
                <a16:creationId xmlns:a16="http://schemas.microsoft.com/office/drawing/2014/main" id="{EB733E03-49AD-77C3-53EE-0761E947E86D}"/>
              </a:ext>
            </a:extLst>
          </p:cNvPr>
          <p:cNvSpPr>
            <a:spLocks noGrp="1"/>
          </p:cNvSpPr>
          <p:nvPr>
            <p:ph type="sldNum" sz="quarter" idx="5"/>
          </p:nvPr>
        </p:nvSpPr>
        <p:spPr/>
        <p:txBody>
          <a:bodyPr/>
          <a:lstStyle/>
          <a:p>
            <a:fld id="{8F886D82-40B8-4175-AE33-CCD3B53A526C}" type="slidenum">
              <a:rPr lang="zh-CN" altLang="en-US" smtClean="0"/>
              <a:t>16</a:t>
            </a:fld>
            <a:endParaRPr lang="zh-CN" altLang="en-US"/>
          </a:p>
        </p:txBody>
      </p:sp>
    </p:spTree>
    <p:extLst>
      <p:ext uri="{BB962C8B-B14F-4D97-AF65-F5344CB8AC3E}">
        <p14:creationId xmlns:p14="http://schemas.microsoft.com/office/powerpoint/2010/main" val="1891630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886D82-40B8-4175-AE33-CCD3B53A526C}" type="slidenum">
              <a:rPr lang="zh-CN" altLang="en-US" smtClean="0"/>
              <a:t>2</a:t>
            </a:fld>
            <a:endParaRPr lang="zh-CN" altLang="en-US"/>
          </a:p>
        </p:txBody>
      </p:sp>
    </p:spTree>
    <p:extLst>
      <p:ext uri="{BB962C8B-B14F-4D97-AF65-F5344CB8AC3E}">
        <p14:creationId xmlns:p14="http://schemas.microsoft.com/office/powerpoint/2010/main" val="411758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5E059-7589-9242-2530-8ABF462768C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9C786FA-72D3-7425-CD07-AD3BA12E3B1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FD12D8C-8865-ED58-8B59-1B5129ABDF30}"/>
              </a:ext>
            </a:extLst>
          </p:cNvPr>
          <p:cNvSpPr>
            <a:spLocks noGrp="1"/>
          </p:cNvSpPr>
          <p:nvPr>
            <p:ph type="body" idx="1"/>
          </p:nvPr>
        </p:nvSpPr>
        <p:spPr/>
        <p:txBody>
          <a:bodyPr/>
          <a:lstStyle/>
          <a:p>
            <a:pPr algn="l"/>
            <a:r>
              <a:rPr lang="en-US" altLang="zh-CN" sz="1200" kern="1200" dirty="0">
                <a:solidFill>
                  <a:srgbClr val="2F5496"/>
                </a:solidFill>
                <a:effectLst/>
                <a:latin typeface="Times New Roman" panose="02020603050405020304" pitchFamily="18" charset="0"/>
                <a:ea typeface="等线" panose="02010600030101010101" pitchFamily="2" charset="-122"/>
                <a:cs typeface="Times New Roman" panose="02020603050405020304" pitchFamily="18" charset="0"/>
              </a:rPr>
              <a:t>Recently, </a:t>
            </a:r>
            <a:r>
              <a:rPr lang="en-US" altLang="zh-CN" b="0" i="0" dirty="0">
                <a:solidFill>
                  <a:srgbClr val="0F0F0F"/>
                </a:solidFill>
                <a:effectLst/>
                <a:latin typeface="Roboto" panose="02000000000000000000" pitchFamily="2" charset="0"/>
              </a:rPr>
              <a:t>large language models such as GPT-4, LLaMA and more </a:t>
            </a:r>
            <a:r>
              <a:rPr lang="en-US" altLang="zh-CN" sz="1800" b="0" i="0" dirty="0">
                <a:solidFill>
                  <a:srgbClr val="000000"/>
                </a:solidFill>
                <a:effectLst/>
                <a:latin typeface="NimbusRomNo9L-Regu"/>
              </a:rPr>
              <a:t>have achieved breakthrough performance in a variety of natural language processing tasks. [C]</a:t>
            </a:r>
            <a:br>
              <a:rPr lang="en-US" altLang="zh-CN" dirty="0"/>
            </a:br>
            <a:r>
              <a:rPr lang="fr-FR" altLang="zh-CN" sz="1200" dirty="0">
                <a:effectLst/>
                <a:latin typeface="Calibri" panose="020F0502020204030204" pitchFamily="34" charset="0"/>
                <a:ea typeface="宋体" panose="02010600030101010101" pitchFamily="2" charset="-122"/>
                <a:cs typeface="Times New Roman" panose="02020603050405020304" pitchFamily="18" charset="0"/>
              </a:rPr>
              <a:t>However, </a:t>
            </a:r>
            <a:r>
              <a:rPr lang="en-US" altLang="zh-CN" sz="1800" b="0" i="0" dirty="0">
                <a:solidFill>
                  <a:srgbClr val="000000"/>
                </a:solidFill>
                <a:effectLst/>
                <a:latin typeface="NimbusRomNo9L-Regu"/>
              </a:rPr>
              <a:t>such remarkable capability/ˌ</a:t>
            </a:r>
            <a:r>
              <a:rPr lang="en-US" altLang="zh-CN" sz="1800" b="0" i="0" dirty="0" err="1">
                <a:solidFill>
                  <a:srgbClr val="000000"/>
                </a:solidFill>
                <a:effectLst/>
                <a:latin typeface="NimbusRomNo9L-Regu"/>
              </a:rPr>
              <a:t>keɪpəˈbɪləti</a:t>
            </a:r>
            <a:r>
              <a:rPr lang="en-US" altLang="zh-CN" sz="1800" b="0" i="0" dirty="0">
                <a:solidFill>
                  <a:srgbClr val="000000"/>
                </a:solidFill>
                <a:effectLst/>
                <a:latin typeface="NimbusRomNo9L-Regu"/>
              </a:rPr>
              <a:t>/ typically comes at the cost of a substantial increase in the model size. [C]</a:t>
            </a:r>
          </a:p>
          <a:p>
            <a:pPr algn="l"/>
            <a:r>
              <a:rPr lang="en-US" altLang="zh-CN" sz="1800" b="0" i="0" dirty="0">
                <a:solidFill>
                  <a:srgbClr val="000000"/>
                </a:solidFill>
                <a:effectLst/>
                <a:latin typeface="NimbusRomNo9L-Regu"/>
              </a:rPr>
              <a:t>Thus, it poses challenges for deployment on devices with limited storage and GPU memory. [C]</a:t>
            </a:r>
          </a:p>
          <a:p>
            <a:pPr algn="l"/>
            <a:r>
              <a:rPr lang="en-US" altLang="zh-CN" sz="1800" b="0" i="0" dirty="0">
                <a:solidFill>
                  <a:srgbClr val="000000"/>
                </a:solidFill>
                <a:effectLst/>
                <a:latin typeface="NimbusRomNo9L-Regu"/>
              </a:rPr>
              <a:t>To address the high memory requirements of models, several network compression methods are proposed. [C]</a:t>
            </a:r>
          </a:p>
          <a:p>
            <a:r>
              <a:rPr lang="en-US" altLang="zh-CN" sz="1800" b="0" i="0" dirty="0">
                <a:solidFill>
                  <a:srgbClr val="000000"/>
                </a:solidFill>
                <a:effectLst/>
                <a:latin typeface="NimbusRomNo9L-Regu"/>
              </a:rPr>
              <a:t>One popular domain is called model pruning. I</a:t>
            </a:r>
            <a:r>
              <a:rPr lang="en-US" altLang="zh-CN" sz="2800" b="0" dirty="0">
                <a:effectLst/>
                <a:latin typeface="Roboto" panose="02000000000000000000" pitchFamily="2" charset="0"/>
              </a:rPr>
              <a:t>t drops subset of the network weights, mostly by setting part of the model weights to zero, while trying to preserve model quality. However,</a:t>
            </a:r>
            <a:r>
              <a:rPr lang="zh-CN" altLang="en-US" sz="2800" b="0" dirty="0">
                <a:effectLst/>
                <a:latin typeface="Roboto" panose="02000000000000000000" pitchFamily="2" charset="0"/>
              </a:rPr>
              <a:t> </a:t>
            </a:r>
            <a:r>
              <a:rPr lang="en-US" altLang="zh-CN" sz="2800" b="0" dirty="0">
                <a:effectLst/>
                <a:latin typeface="Roboto" panose="02000000000000000000" pitchFamily="2" charset="0"/>
              </a:rPr>
              <a:t>t</a:t>
            </a:r>
            <a:r>
              <a:rPr lang="en-US" altLang="zh-CN" sz="4000" b="0" i="0" dirty="0">
                <a:solidFill>
                  <a:srgbClr val="0F0F0F"/>
                </a:solidFill>
                <a:effectLst/>
                <a:latin typeface="Roboto" panose="02000000000000000000" pitchFamily="2" charset="0"/>
              </a:rPr>
              <a:t>his kind of method usually requires some sort of post-training, which is costly </a:t>
            </a:r>
            <a:r>
              <a:rPr lang="fr-FR" altLang="zh-CN" sz="4000" b="0" i="0" dirty="0">
                <a:solidFill>
                  <a:srgbClr val="0F0F0F"/>
                </a:solidFill>
                <a:effectLst/>
                <a:latin typeface="Roboto" panose="02000000000000000000" pitchFamily="2" charset="0"/>
              </a:rPr>
              <a:t>for LLMs. [C]</a:t>
            </a:r>
            <a:endParaRPr lang="en-US" altLang="zh-CN" sz="2800" b="0" dirty="0">
              <a:effectLst/>
              <a:latin typeface="Roboto" panose="02000000000000000000" pitchFamily="2" charset="0"/>
            </a:endParaRPr>
          </a:p>
          <a:p>
            <a:r>
              <a:rPr lang="en-US" altLang="zh-CN" sz="1800" b="0" i="0" dirty="0">
                <a:solidFill>
                  <a:srgbClr val="000000"/>
                </a:solidFill>
                <a:effectLst/>
                <a:latin typeface="NimbusRomNo9L-Regu"/>
              </a:rPr>
              <a:t>Another domain is</a:t>
            </a:r>
            <a:r>
              <a:rPr lang="zh-CN" altLang="en-US" sz="1800" b="0" i="0" dirty="0">
                <a:solidFill>
                  <a:srgbClr val="000000"/>
                </a:solidFill>
                <a:effectLst/>
                <a:latin typeface="NimbusRomNo9L-Regu"/>
              </a:rPr>
              <a:t> </a:t>
            </a:r>
            <a:r>
              <a:rPr lang="en-US" altLang="zh-CN" sz="1800" b="0" i="0" dirty="0">
                <a:solidFill>
                  <a:srgbClr val="000000"/>
                </a:solidFill>
                <a:effectLst/>
                <a:latin typeface="NimbusRomNo9L-Regu"/>
              </a:rPr>
              <a:t>weight sharing</a:t>
            </a:r>
            <a:r>
              <a:rPr lang="en-US" altLang="zh-CN" dirty="0"/>
              <a:t> </a:t>
            </a:r>
            <a:r>
              <a:rPr lang="en-US" altLang="zh-CN" sz="1800" b="0" i="0" dirty="0">
                <a:solidFill>
                  <a:srgbClr val="000000"/>
                </a:solidFill>
                <a:effectLst/>
                <a:latin typeface="NimbusRomNo9L-Regu"/>
              </a:rPr>
              <a:t>that encourages weight reuse</a:t>
            </a:r>
            <a:r>
              <a:rPr lang="en-US" altLang="zh-CN" dirty="0"/>
              <a:t> </a:t>
            </a:r>
            <a:r>
              <a:rPr lang="en-US" altLang="zh-CN" sz="1800" b="0" i="0" dirty="0">
                <a:solidFill>
                  <a:srgbClr val="000000"/>
                </a:solidFill>
                <a:effectLst/>
                <a:latin typeface="NimbusRomNo9L-Regu"/>
              </a:rPr>
              <a:t>to achieve memory- and storage-efficiency while preserving model performance. </a:t>
            </a:r>
            <a:r>
              <a:rPr lang="en-US" altLang="zh-CN" sz="1800" b="0" i="0" dirty="0">
                <a:solidFill>
                  <a:srgbClr val="0F0F0F"/>
                </a:solidFill>
                <a:effectLst/>
                <a:latin typeface="Roboto" panose="02000000000000000000" pitchFamily="2" charset="0"/>
              </a:rPr>
              <a:t>This method is simple and proved to be successful for smaller models with</a:t>
            </a:r>
            <a:r>
              <a:rPr lang="fr-FR" altLang="zh-CN" sz="2800" b="0" i="0" dirty="0">
                <a:solidFill>
                  <a:srgbClr val="0F0F0F"/>
                </a:solidFill>
                <a:effectLst/>
                <a:latin typeface="Roboto" panose="02000000000000000000" pitchFamily="2" charset="0"/>
              </a:rPr>
              <a:t> little retraining.</a:t>
            </a:r>
            <a:r>
              <a:rPr lang="en-US" altLang="zh-CN" sz="1200" b="0" i="0" dirty="0">
                <a:solidFill>
                  <a:srgbClr val="000000"/>
                </a:solidFill>
                <a:effectLst/>
                <a:latin typeface="NimbusRomNo9L-Regu"/>
              </a:rPr>
              <a:t> </a:t>
            </a:r>
            <a:r>
              <a:rPr lang="en-US" altLang="zh-CN" sz="1800" b="0" i="0" dirty="0">
                <a:solidFill>
                  <a:srgbClr val="000000"/>
                </a:solidFill>
                <a:effectLst/>
                <a:latin typeface="NimbusRomNo9L-Regu"/>
              </a:rPr>
              <a:t>However, current weight sharing techniques primarily focus on small-scale models like BERT.</a:t>
            </a:r>
            <a:r>
              <a:rPr lang="zh-CN" altLang="en-US" sz="1800" b="0" i="0" dirty="0">
                <a:solidFill>
                  <a:srgbClr val="000000"/>
                </a:solidFill>
                <a:effectLst/>
                <a:latin typeface="NimbusRomNo9L-Regu"/>
              </a:rPr>
              <a:t> </a:t>
            </a:r>
            <a:r>
              <a:rPr lang="en-US" altLang="zh-CN" sz="1800" b="0" i="0" dirty="0">
                <a:solidFill>
                  <a:srgbClr val="000000"/>
                </a:solidFill>
                <a:effectLst/>
                <a:latin typeface="NimbusRomNo9L-Regu"/>
              </a:rPr>
              <a:t>Therefore,</a:t>
            </a:r>
            <a:r>
              <a:rPr lang="zh-CN" altLang="en-US" sz="1800" b="0" i="0" dirty="0">
                <a:solidFill>
                  <a:srgbClr val="000000"/>
                </a:solidFill>
                <a:effectLst/>
                <a:latin typeface="NimbusRomNo9L-Regu"/>
              </a:rPr>
              <a:t> </a:t>
            </a:r>
            <a:r>
              <a:rPr lang="en-US" altLang="zh-CN" sz="1800" b="0" i="0" dirty="0">
                <a:solidFill>
                  <a:srgbClr val="000000"/>
                </a:solidFill>
                <a:effectLst/>
                <a:latin typeface="NimbusRomNo9L-Regu"/>
              </a:rPr>
              <a:t>the effectiveness of similar techniques at the scale of LLMs remains uncertain. Moreover, their focus is mainly on layer-wise sharing rules. [C]</a:t>
            </a:r>
          </a:p>
          <a:p>
            <a:r>
              <a:rPr lang="en-US" altLang="zh-CN" sz="1800" b="0" i="0" dirty="0">
                <a:solidFill>
                  <a:srgbClr val="000000"/>
                </a:solidFill>
                <a:effectLst/>
                <a:latin typeface="NimbusRomNo9L-Regu"/>
              </a:rPr>
              <a:t>Recent researches demonstrate identical weights across different layers are the main cause of performance degradation/ˌ</a:t>
            </a:r>
            <a:r>
              <a:rPr lang="en-US" altLang="zh-CN" sz="1800" b="0" i="0" dirty="0" err="1">
                <a:solidFill>
                  <a:srgbClr val="000000"/>
                </a:solidFill>
                <a:effectLst/>
                <a:latin typeface="NimbusRomNo9L-Regu"/>
              </a:rPr>
              <a:t>deɡrəˈdeɪʃn</a:t>
            </a:r>
            <a:r>
              <a:rPr lang="en-US" altLang="zh-CN" sz="1800" b="0" i="0" dirty="0">
                <a:solidFill>
                  <a:srgbClr val="000000"/>
                </a:solidFill>
                <a:effectLst/>
                <a:latin typeface="NimbusRomNo9L-Regu"/>
              </a:rPr>
              <a:t>/. Inspired by this, we come up with one question: </a:t>
            </a:r>
            <a:r>
              <a:rPr lang="en-US" altLang="zh-CN" sz="1800" b="1" i="1" dirty="0">
                <a:solidFill>
                  <a:srgbClr val="000000"/>
                </a:solidFill>
                <a:effectLst/>
                <a:latin typeface="NimbusRomNo9L-MediItal"/>
              </a:rPr>
              <a:t>Can we design one fine-grained weight sharing strategy that can smoothly apply to large language models </a:t>
            </a:r>
            <a:r>
              <a:rPr lang="en-US" altLang="zh-CN" sz="1800" b="1" i="0" dirty="0">
                <a:solidFill>
                  <a:srgbClr val="000000"/>
                </a:solidFill>
                <a:effectLst/>
                <a:latin typeface="NimbusRomNo9L-Medi"/>
              </a:rPr>
              <a:t>?</a:t>
            </a:r>
            <a:r>
              <a:rPr lang="en-US" altLang="zh-CN" sz="2800" dirty="0"/>
              <a:t> </a:t>
            </a:r>
            <a:br>
              <a:rPr lang="en-US" altLang="zh-CN" sz="2800" dirty="0"/>
            </a:br>
            <a:r>
              <a:rPr lang="en-US" altLang="zh-CN" sz="2800" dirty="0"/>
              <a:t>Here, o</a:t>
            </a:r>
            <a:r>
              <a:rPr lang="en-US" altLang="zh-CN" sz="1800" b="0" i="0" dirty="0">
                <a:solidFill>
                  <a:srgbClr val="000000"/>
                </a:solidFill>
                <a:effectLst/>
                <a:latin typeface="NimbusRomNo9L-Regu"/>
              </a:rPr>
              <a:t>ur work was born. [C]</a:t>
            </a:r>
          </a:p>
          <a:p>
            <a:pPr algn="l"/>
            <a:r>
              <a:rPr lang="en-US" altLang="zh-CN" sz="1800" b="0" i="0" dirty="0">
                <a:solidFill>
                  <a:srgbClr val="000000"/>
                </a:solidFill>
                <a:effectLst/>
                <a:latin typeface="NimbusRomNo9L-Regu"/>
              </a:rPr>
              <a:t>Before we dive into details, let’s look at two key challenges must be tackled for one effective weight sharing method tailored to LLMs:</a:t>
            </a:r>
          </a:p>
          <a:p>
            <a:pPr algn="l"/>
            <a:r>
              <a:rPr lang="en-US" altLang="zh-CN" sz="1800" b="0" i="0" dirty="0">
                <a:solidFill>
                  <a:srgbClr val="000000"/>
                </a:solidFill>
                <a:effectLst/>
                <a:latin typeface="NimbusRomNo9L-Regu"/>
              </a:rPr>
              <a:t>First, the choice of shared modules whose weights are reused;</a:t>
            </a:r>
          </a:p>
          <a:p>
            <a:pPr algn="l"/>
            <a:r>
              <a:rPr lang="en-US" altLang="zh-CN" sz="1800" b="0" i="0" dirty="0">
                <a:solidFill>
                  <a:srgbClr val="000000"/>
                </a:solidFill>
                <a:effectLst/>
                <a:latin typeface="NimbusRomNo9L-Regu"/>
              </a:rPr>
              <a:t>Second, the tradeoff between reducing </a:t>
            </a:r>
            <a:r>
              <a:rPr lang="en-US" altLang="zh-CN" sz="1800" b="0" dirty="0">
                <a:latin typeface="Times New Roman" panose="02020603050405020304" pitchFamily="18" charset="0"/>
                <a:cs typeface="Times New Roman" panose="02020603050405020304" pitchFamily="18" charset="0"/>
              </a:rPr>
              <a:t>GPU memory and preserving model performance</a:t>
            </a:r>
            <a:r>
              <a:rPr lang="en-US" altLang="zh-CN" sz="1800" b="1" dirty="0">
                <a:latin typeface="Times New Roman" panose="02020603050405020304" pitchFamily="18" charset="0"/>
                <a:cs typeface="Times New Roman" panose="02020603050405020304" pitchFamily="18" charset="0"/>
              </a:rPr>
              <a:t>.</a:t>
            </a:r>
          </a:p>
          <a:p>
            <a:endParaRPr lang="en-US" altLang="zh-CN" sz="1800" b="0" i="0" dirty="0">
              <a:solidFill>
                <a:srgbClr val="000000"/>
              </a:solidFill>
              <a:effectLst/>
              <a:latin typeface="NimbusRomNo9L-Regu"/>
            </a:endParaRPr>
          </a:p>
        </p:txBody>
      </p:sp>
      <p:sp>
        <p:nvSpPr>
          <p:cNvPr id="4" name="灯片编号占位符 3">
            <a:extLst>
              <a:ext uri="{FF2B5EF4-FFF2-40B4-BE49-F238E27FC236}">
                <a16:creationId xmlns:a16="http://schemas.microsoft.com/office/drawing/2014/main" id="{D049265D-E8EA-0F02-9FC3-9D3C082E7F06}"/>
              </a:ext>
            </a:extLst>
          </p:cNvPr>
          <p:cNvSpPr>
            <a:spLocks noGrp="1"/>
          </p:cNvSpPr>
          <p:nvPr>
            <p:ph type="sldNum" sz="quarter" idx="5"/>
          </p:nvPr>
        </p:nvSpPr>
        <p:spPr/>
        <p:txBody>
          <a:bodyPr/>
          <a:lstStyle/>
          <a:p>
            <a:fld id="{8F886D82-40B8-4175-AE33-CCD3B53A526C}" type="slidenum">
              <a:rPr lang="zh-CN" altLang="en-US" smtClean="0"/>
              <a:t>3</a:t>
            </a:fld>
            <a:endParaRPr lang="zh-CN" altLang="en-US"/>
          </a:p>
        </p:txBody>
      </p:sp>
    </p:spTree>
    <p:extLst>
      <p:ext uri="{BB962C8B-B14F-4D97-AF65-F5344CB8AC3E}">
        <p14:creationId xmlns:p14="http://schemas.microsoft.com/office/powerpoint/2010/main" val="2888804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6F395-71C4-D332-E290-31485C24F1B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B5B5D08-8A07-45F7-4D67-E56EFEB24DA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9E27717-D8CE-F8A1-501D-36DF4BB36B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rgbClr val="2F5496"/>
                </a:solidFill>
                <a:effectLst/>
                <a:latin typeface="Times New Roman" panose="02020603050405020304" pitchFamily="18" charset="0"/>
                <a:ea typeface="等线" panose="02010600030101010101" pitchFamily="2" charset="-122"/>
                <a:cs typeface="Times New Roman" panose="02020603050405020304" pitchFamily="18" charset="0"/>
              </a:rPr>
              <a:t>So, here comes the motivation of our paper work.</a:t>
            </a:r>
            <a:endParaRPr lang="en-US" altLang="zh-CN" sz="1200" dirty="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a:extLst>
              <a:ext uri="{FF2B5EF4-FFF2-40B4-BE49-F238E27FC236}">
                <a16:creationId xmlns:a16="http://schemas.microsoft.com/office/drawing/2014/main" id="{4939664B-B473-351D-3587-AA5F709B97E2}"/>
              </a:ext>
            </a:extLst>
          </p:cNvPr>
          <p:cNvSpPr>
            <a:spLocks noGrp="1"/>
          </p:cNvSpPr>
          <p:nvPr>
            <p:ph type="sldNum" sz="quarter" idx="5"/>
          </p:nvPr>
        </p:nvSpPr>
        <p:spPr/>
        <p:txBody>
          <a:bodyPr/>
          <a:lstStyle/>
          <a:p>
            <a:fld id="{8F886D82-40B8-4175-AE33-CCD3B53A526C}" type="slidenum">
              <a:rPr lang="zh-CN" altLang="en-US" smtClean="0"/>
              <a:t>4</a:t>
            </a:fld>
            <a:endParaRPr lang="zh-CN" altLang="en-US"/>
          </a:p>
        </p:txBody>
      </p:sp>
    </p:spTree>
    <p:extLst>
      <p:ext uri="{BB962C8B-B14F-4D97-AF65-F5344CB8AC3E}">
        <p14:creationId xmlns:p14="http://schemas.microsoft.com/office/powerpoint/2010/main" val="1243840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fr-FR" altLang="zh-CN" sz="1800" b="0" i="0" dirty="0">
                <a:solidFill>
                  <a:srgbClr val="000000"/>
                </a:solidFill>
                <a:effectLst/>
                <a:latin typeface="NimbusRomNo9L-Regu"/>
              </a:rPr>
              <a:t>Prior/</a:t>
            </a:r>
            <a:r>
              <a:rPr lang="fr-FR" altLang="zh-CN" sz="2800" dirty="0"/>
              <a:t>ˈpraɪər</a:t>
            </a:r>
            <a:r>
              <a:rPr lang="en-US" altLang="zh-CN" sz="2800" dirty="0"/>
              <a:t>/</a:t>
            </a:r>
            <a:r>
              <a:rPr lang="fr-FR" altLang="zh-CN" sz="1800" b="0" i="0" dirty="0">
                <a:solidFill>
                  <a:srgbClr val="000000"/>
                </a:solidFill>
                <a:effectLst/>
                <a:latin typeface="NimbusRomNo9L-Regu"/>
              </a:rPr>
              <a:t> researches</a:t>
            </a:r>
            <a:r>
              <a:rPr lang="fr-FR" altLang="zh-CN" sz="2800" dirty="0"/>
              <a:t> </a:t>
            </a:r>
            <a:r>
              <a:rPr lang="en-US" altLang="zh-CN" sz="1800" b="0" i="0" dirty="0">
                <a:solidFill>
                  <a:srgbClr val="000000"/>
                </a:solidFill>
                <a:effectLst/>
                <a:latin typeface="NimbusRomNo9L-Regu"/>
              </a:rPr>
              <a:t>demonstrate the effectiveness of attention map reuse due to the high similarity of attention scores between different layers.</a:t>
            </a:r>
          </a:p>
          <a:p>
            <a:pPr algn="l"/>
            <a:r>
              <a:rPr lang="en-US" altLang="zh-CN" sz="1800" b="0" i="0" dirty="0">
                <a:solidFill>
                  <a:srgbClr val="000000"/>
                </a:solidFill>
                <a:effectLst/>
                <a:latin typeface="NimbusRomNo9L-Regu"/>
              </a:rPr>
              <a:t>Motivated by this, we delve into attention map similarity, specifically/</a:t>
            </a:r>
            <a:r>
              <a:rPr lang="en-US" altLang="zh-CN" sz="1800" b="0" i="0" dirty="0" err="1">
                <a:solidFill>
                  <a:srgbClr val="000000"/>
                </a:solidFill>
                <a:effectLst/>
                <a:latin typeface="NimbusRomNo9L-Regu"/>
              </a:rPr>
              <a:t>spəˈsɪfɪkli</a:t>
            </a:r>
            <a:r>
              <a:rPr lang="en-US" altLang="zh-CN" sz="1800" b="0" i="0" dirty="0">
                <a:solidFill>
                  <a:srgbClr val="000000"/>
                </a:solidFill>
                <a:effectLst/>
                <a:latin typeface="NimbusRomNo9L-Regu"/>
              </a:rPr>
              <a:t>/ transitioning/</a:t>
            </a:r>
            <a:r>
              <a:rPr lang="en-US" altLang="zh-CN" sz="1800" b="0" i="0" dirty="0" err="1">
                <a:solidFill>
                  <a:srgbClr val="000000"/>
                </a:solidFill>
                <a:effectLst/>
                <a:latin typeface="NimbusRomNo9L-Regu"/>
              </a:rPr>
              <a:t>trænˈzɪʃnɪŋ</a:t>
            </a:r>
            <a:r>
              <a:rPr lang="en-US" altLang="zh-CN" sz="1800" b="0" i="0" dirty="0">
                <a:solidFill>
                  <a:srgbClr val="000000"/>
                </a:solidFill>
                <a:effectLst/>
                <a:latin typeface="NimbusRomNo9L-Regu"/>
              </a:rPr>
              <a:t>/ from layer-wise to head-wise analysis/</a:t>
            </a:r>
            <a:r>
              <a:rPr lang="en-US" altLang="zh-CN" sz="1800" b="0" i="0" dirty="0" err="1">
                <a:solidFill>
                  <a:srgbClr val="000000"/>
                </a:solidFill>
                <a:effectLst/>
                <a:latin typeface="NimbusRomNo9L-Regu"/>
              </a:rPr>
              <a:t>əˈnæləsɪs</a:t>
            </a:r>
            <a:r>
              <a:rPr lang="en-US" altLang="zh-CN" sz="1800" b="0" i="0" dirty="0">
                <a:solidFill>
                  <a:srgbClr val="000000"/>
                </a:solidFill>
                <a:effectLst/>
                <a:latin typeface="NimbusRomNo9L-Regu"/>
              </a:rPr>
              <a:t>/. </a:t>
            </a:r>
          </a:p>
          <a:p>
            <a:pPr algn="l"/>
            <a:r>
              <a:rPr lang="en-US" altLang="zh-CN" sz="1800" b="0" i="0" dirty="0">
                <a:solidFill>
                  <a:srgbClr val="000000"/>
                </a:solidFill>
                <a:effectLst/>
                <a:latin typeface="NimbusRomNo9L-Regu"/>
              </a:rPr>
              <a:t>[c]</a:t>
            </a:r>
          </a:p>
          <a:p>
            <a:pPr algn="l"/>
            <a:r>
              <a:rPr lang="en-US" altLang="zh-CN" sz="1800" b="0" i="0" dirty="0">
                <a:solidFill>
                  <a:srgbClr val="000000"/>
                </a:solidFill>
                <a:effectLst/>
                <a:latin typeface="NimbusRomNo9L-Regu"/>
              </a:rPr>
              <a:t>As shown in Fig. </a:t>
            </a:r>
            <a:r>
              <a:rPr lang="en-US" altLang="zh-CN" sz="1800" b="0" i="0" dirty="0">
                <a:solidFill>
                  <a:srgbClr val="000080"/>
                </a:solidFill>
                <a:effectLst/>
                <a:latin typeface="NimbusRomNo9L-Regu"/>
              </a:rPr>
              <a:t>1</a:t>
            </a:r>
            <a:r>
              <a:rPr lang="en-US" altLang="zh-CN" sz="1800" b="0" i="0" dirty="0">
                <a:solidFill>
                  <a:srgbClr val="000000"/>
                </a:solidFill>
                <a:effectLst/>
                <a:latin typeface="NimbusRomNo9L-Regu"/>
              </a:rPr>
              <a:t>(a) and (b), the degrees of similarity in attention scores computed in different layers and heads present a certain level of consistency across different tasks. In addition, we find that the cosine similarity values for pairs with high similarity are higher among different heads compared to layers.</a:t>
            </a:r>
            <a:r>
              <a:rPr lang="en-US" altLang="zh-CN" sz="4000" dirty="0"/>
              <a:t> </a:t>
            </a:r>
          </a:p>
          <a:p>
            <a:pPr algn="l"/>
            <a:br>
              <a:rPr lang="en-US" altLang="zh-CN" sz="4000" dirty="0"/>
            </a:br>
            <a:br>
              <a:rPr lang="en-US" altLang="zh-CN" sz="2800" dirty="0"/>
            </a:br>
            <a:endParaRPr lang="en-US" altLang="zh-CN" dirty="0"/>
          </a:p>
        </p:txBody>
      </p:sp>
      <p:sp>
        <p:nvSpPr>
          <p:cNvPr id="4" name="灯片编号占位符 3"/>
          <p:cNvSpPr>
            <a:spLocks noGrp="1"/>
          </p:cNvSpPr>
          <p:nvPr>
            <p:ph type="sldNum" sz="quarter" idx="5"/>
          </p:nvPr>
        </p:nvSpPr>
        <p:spPr/>
        <p:txBody>
          <a:bodyPr/>
          <a:lstStyle/>
          <a:p>
            <a:fld id="{8F886D82-40B8-4175-AE33-CCD3B53A526C}" type="slidenum">
              <a:rPr lang="zh-CN" altLang="en-US" smtClean="0"/>
              <a:t>5</a:t>
            </a:fld>
            <a:endParaRPr lang="zh-CN" altLang="en-US"/>
          </a:p>
        </p:txBody>
      </p:sp>
    </p:spTree>
    <p:extLst>
      <p:ext uri="{BB962C8B-B14F-4D97-AF65-F5344CB8AC3E}">
        <p14:creationId xmlns:p14="http://schemas.microsoft.com/office/powerpoint/2010/main" val="302880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5D6D5-5B8C-765C-9577-52C67139546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A16CB94-7265-8FEE-AF62-DBB0FBED8A1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BA2179F-6F52-DA77-816E-5561CDAC7EEB}"/>
              </a:ext>
            </a:extLst>
          </p:cNvPr>
          <p:cNvSpPr>
            <a:spLocks noGrp="1"/>
          </p:cNvSpPr>
          <p:nvPr>
            <p:ph type="body" idx="1"/>
          </p:nvPr>
        </p:nvSpPr>
        <p:spPr/>
        <p:txBody>
          <a:bodyPr/>
          <a:lstStyle/>
          <a:p>
            <a:pPr algn="l"/>
            <a:r>
              <a:rPr lang="en-US" altLang="zh-CN" sz="1800" b="0" i="0" dirty="0">
                <a:solidFill>
                  <a:srgbClr val="000000"/>
                </a:solidFill>
                <a:effectLst/>
                <a:latin typeface="NimbusRomNo9L-Regu"/>
              </a:rPr>
              <a:t>Since the attention scores are calculated based on the weight matrices </a:t>
            </a:r>
            <a:r>
              <a:rPr lang="en-US" altLang="zh-CN" sz="1800" b="0" i="1" dirty="0" err="1">
                <a:solidFill>
                  <a:srgbClr val="000000"/>
                </a:solidFill>
                <a:effectLst/>
                <a:latin typeface="CMMI10"/>
              </a:rPr>
              <a:t>W</a:t>
            </a:r>
            <a:r>
              <a:rPr lang="en-US" altLang="zh-CN" sz="1800" b="0" i="1" dirty="0" err="1">
                <a:solidFill>
                  <a:srgbClr val="000000"/>
                </a:solidFill>
                <a:effectLst/>
                <a:latin typeface="CMMI8"/>
              </a:rPr>
              <a:t>q</a:t>
            </a:r>
            <a:r>
              <a:rPr lang="en-US" altLang="zh-CN" sz="1800" b="0" i="1" dirty="0">
                <a:solidFill>
                  <a:srgbClr val="000000"/>
                </a:solidFill>
                <a:effectLst/>
                <a:latin typeface="CMMI10"/>
              </a:rPr>
              <a:t>, </a:t>
            </a:r>
            <a:r>
              <a:rPr lang="en-US" altLang="zh-CN" sz="1800" b="0" i="1" dirty="0" err="1">
                <a:solidFill>
                  <a:srgbClr val="000000"/>
                </a:solidFill>
                <a:effectLst/>
                <a:latin typeface="CMMI10"/>
              </a:rPr>
              <a:t>W</a:t>
            </a:r>
            <a:r>
              <a:rPr lang="en-US" altLang="zh-CN" sz="1800" b="0" i="1" dirty="0" err="1">
                <a:solidFill>
                  <a:srgbClr val="000000"/>
                </a:solidFill>
                <a:effectLst/>
                <a:latin typeface="CMMI8"/>
              </a:rPr>
              <a:t>k</a:t>
            </a:r>
            <a:r>
              <a:rPr lang="en-US" altLang="zh-CN" sz="1800" b="0" i="1" dirty="0">
                <a:solidFill>
                  <a:srgbClr val="000000"/>
                </a:solidFill>
                <a:effectLst/>
                <a:latin typeface="CMMI8"/>
              </a:rPr>
              <a:t>,</a:t>
            </a:r>
            <a:r>
              <a:rPr lang="en-US" altLang="zh-CN" dirty="0"/>
              <a:t> </a:t>
            </a:r>
            <a:r>
              <a:rPr lang="en-US" altLang="zh-CN" sz="1800" b="0" i="0" dirty="0">
                <a:solidFill>
                  <a:srgbClr val="000000"/>
                </a:solidFill>
                <a:effectLst/>
                <a:latin typeface="NimbusRomNo9L-Regu"/>
              </a:rPr>
              <a:t>attention weight matrix similarity can provide a complementary/ˌ</a:t>
            </a:r>
            <a:r>
              <a:rPr lang="en-US" altLang="zh-CN" sz="1800" b="0" i="0" dirty="0" err="1">
                <a:solidFill>
                  <a:srgbClr val="000000"/>
                </a:solidFill>
                <a:effectLst/>
                <a:latin typeface="NimbusRomNo9L-Regu"/>
              </a:rPr>
              <a:t>kɑːmplɪˈmentri</a:t>
            </a:r>
            <a:r>
              <a:rPr lang="en-US" altLang="zh-CN" sz="1800" b="0" i="0" dirty="0">
                <a:solidFill>
                  <a:srgbClr val="000000"/>
                </a:solidFill>
                <a:effectLst/>
                <a:latin typeface="NimbusRomNo9L-Regu"/>
              </a:rPr>
              <a:t>/ perspective to attention map similarity.</a:t>
            </a:r>
            <a:br>
              <a:rPr lang="en-US" altLang="zh-CN" dirty="0"/>
            </a:br>
            <a:r>
              <a:rPr lang="en-US" altLang="zh-CN" sz="1800" b="0" i="0" dirty="0">
                <a:solidFill>
                  <a:srgbClr val="000000"/>
                </a:solidFill>
                <a:effectLst/>
                <a:latin typeface="NimbusRomNo9L-Regu"/>
              </a:rPr>
              <a:t>As mentioned before, head-wise attention map similarity is higher than the cross-layer similarity, while to the best of our knowledge, head-wise attention map reuse is yet to be explored. This might be attributed to the difficulty in finding an optimal dynamic/</a:t>
            </a:r>
            <a:r>
              <a:rPr lang="en-US" altLang="zh-CN" sz="1800" b="0" i="0" dirty="0" err="1">
                <a:solidFill>
                  <a:srgbClr val="000000"/>
                </a:solidFill>
                <a:effectLst/>
                <a:latin typeface="NimbusRomNo9L-Regu"/>
              </a:rPr>
              <a:t>daɪˈnæmɪk</a:t>
            </a:r>
            <a:r>
              <a:rPr lang="en-US" altLang="zh-CN" sz="1800" b="0" i="0" dirty="0">
                <a:solidFill>
                  <a:srgbClr val="000000"/>
                </a:solidFill>
                <a:effectLst/>
                <a:latin typeface="NimbusRomNo9L-Regu"/>
              </a:rPr>
              <a:t>/ head-wise sharing strategy/ˈ</a:t>
            </a:r>
            <a:r>
              <a:rPr lang="en-US" altLang="zh-CN" sz="1800" b="0" i="0" dirty="0" err="1">
                <a:solidFill>
                  <a:srgbClr val="000000"/>
                </a:solidFill>
                <a:effectLst/>
                <a:latin typeface="NimbusRomNo9L-Regu"/>
              </a:rPr>
              <a:t>strætədʒi</a:t>
            </a:r>
            <a:r>
              <a:rPr lang="en-US" altLang="zh-CN" sz="1800" b="0" i="0" dirty="0">
                <a:solidFill>
                  <a:srgbClr val="000000"/>
                </a:solidFill>
                <a:effectLst/>
                <a:latin typeface="NimbusRomNo9L-Regu"/>
              </a:rPr>
              <a:t>/ across different tasks. </a:t>
            </a:r>
          </a:p>
          <a:p>
            <a:pPr algn="l"/>
            <a:r>
              <a:rPr lang="en-US" altLang="zh-CN" sz="1800" b="0" i="0" dirty="0">
                <a:solidFill>
                  <a:srgbClr val="000000"/>
                </a:solidFill>
                <a:effectLst/>
                <a:latin typeface="NimbusRomNo9L-Regu"/>
              </a:rPr>
              <a:t>By concatenating/</a:t>
            </a:r>
            <a:r>
              <a:rPr lang="en-US" altLang="zh-CN" sz="1800" b="0" i="0" dirty="0" err="1">
                <a:solidFill>
                  <a:srgbClr val="000000"/>
                </a:solidFill>
                <a:effectLst/>
                <a:latin typeface="NimbusRomNo9L-Regu"/>
              </a:rPr>
              <a:t>kənˈkætəˌneɪtɪŋ</a:t>
            </a:r>
            <a:r>
              <a:rPr lang="en-US" altLang="zh-CN" sz="1800" b="0" i="0" dirty="0">
                <a:solidFill>
                  <a:srgbClr val="000000"/>
                </a:solidFill>
                <a:effectLst/>
                <a:latin typeface="NimbusRomNo9L-Regu"/>
              </a:rPr>
              <a:t>/ the weight matrix </a:t>
            </a:r>
            <a:r>
              <a:rPr lang="en-US" altLang="zh-CN" sz="1800" b="0" i="1" dirty="0" err="1">
                <a:solidFill>
                  <a:srgbClr val="000000"/>
                </a:solidFill>
                <a:effectLst/>
                <a:latin typeface="CMMI10"/>
              </a:rPr>
              <a:t>W</a:t>
            </a:r>
            <a:r>
              <a:rPr lang="en-US" altLang="zh-CN" sz="1800" b="0" i="1" dirty="0" err="1">
                <a:solidFill>
                  <a:srgbClr val="000000"/>
                </a:solidFill>
                <a:effectLst/>
                <a:latin typeface="CMMI8"/>
              </a:rPr>
              <a:t>q</a:t>
            </a:r>
            <a:r>
              <a:rPr lang="en-US" altLang="zh-CN" sz="1800" b="0" i="1" dirty="0">
                <a:solidFill>
                  <a:srgbClr val="000000"/>
                </a:solidFill>
                <a:effectLst/>
                <a:latin typeface="CMMI8"/>
              </a:rPr>
              <a:t> </a:t>
            </a:r>
            <a:r>
              <a:rPr lang="en-US" altLang="zh-CN" sz="1800" b="0" i="0" dirty="0">
                <a:solidFill>
                  <a:srgbClr val="000000"/>
                </a:solidFill>
                <a:effectLst/>
                <a:latin typeface="NimbusRomNo9L-Regu"/>
              </a:rPr>
              <a:t>and </a:t>
            </a:r>
            <a:r>
              <a:rPr lang="en-US" altLang="zh-CN" sz="1800" b="0" i="1" dirty="0" err="1">
                <a:solidFill>
                  <a:srgbClr val="000000"/>
                </a:solidFill>
                <a:effectLst/>
                <a:latin typeface="CMMI10"/>
              </a:rPr>
              <a:t>W</a:t>
            </a:r>
            <a:r>
              <a:rPr lang="en-US" altLang="zh-CN" sz="1800" b="0" i="1" dirty="0" err="1">
                <a:solidFill>
                  <a:srgbClr val="000000"/>
                </a:solidFill>
                <a:effectLst/>
                <a:latin typeface="CMMI8"/>
              </a:rPr>
              <a:t>k</a:t>
            </a:r>
            <a:r>
              <a:rPr lang="en-US" altLang="zh-CN" sz="1800" b="0" i="1" dirty="0">
                <a:solidFill>
                  <a:srgbClr val="000000"/>
                </a:solidFill>
                <a:effectLst/>
                <a:latin typeface="CMMI8"/>
              </a:rPr>
              <a:t> </a:t>
            </a:r>
            <a:r>
              <a:rPr lang="en-US" altLang="zh-CN" sz="1800" b="0" i="0" dirty="0">
                <a:solidFill>
                  <a:srgbClr val="000000"/>
                </a:solidFill>
                <a:effectLst/>
                <a:latin typeface="NimbusRomNo9L-Regu"/>
              </a:rPr>
              <a:t>for each head to measure the cosine similarity, we </a:t>
            </a:r>
            <a:r>
              <a:rPr lang="fr-FR" altLang="zh-CN" sz="1800" b="0" i="0" dirty="0">
                <a:solidFill>
                  <a:srgbClr val="000000"/>
                </a:solidFill>
                <a:effectLst/>
                <a:latin typeface="NimbusRomNo9L-Regu"/>
              </a:rPr>
              <a:t>made a key discovery:</a:t>
            </a:r>
            <a:r>
              <a:rPr lang="fr-FR" altLang="zh-CN" dirty="0"/>
              <a:t> </a:t>
            </a:r>
            <a:r>
              <a:rPr lang="en-US" altLang="zh-CN" sz="1800" b="0" i="0" dirty="0">
                <a:solidFill>
                  <a:srgbClr val="000000"/>
                </a:solidFill>
                <a:effectLst/>
                <a:latin typeface="NimbusRomNo9L-Regu"/>
              </a:rPr>
              <a:t>the most similar weight matrix corresponds to the overlapping modules with highly similar attention maps observed across different datasets. </a:t>
            </a:r>
          </a:p>
          <a:p>
            <a:pPr algn="l"/>
            <a:r>
              <a:rPr lang="en-US" altLang="zh-CN" sz="1800" b="0" i="0" dirty="0">
                <a:solidFill>
                  <a:srgbClr val="000000"/>
                </a:solidFill>
                <a:effectLst/>
                <a:latin typeface="NimbusRomNo9L-Regu"/>
              </a:rPr>
              <a:t>That is to say, </a:t>
            </a:r>
            <a:r>
              <a:rPr lang="en-US" altLang="zh-CN" dirty="0">
                <a:effectLst/>
              </a:rPr>
              <a:t>attention heads with high weight matrix similarity demonstrate analogous/</a:t>
            </a:r>
            <a:r>
              <a:rPr lang="en-US" altLang="zh-CN" dirty="0" err="1">
                <a:effectLst/>
              </a:rPr>
              <a:t>əˈnæləɡəs</a:t>
            </a:r>
            <a:r>
              <a:rPr lang="en-US" altLang="zh-CN" dirty="0">
                <a:effectLst/>
              </a:rPr>
              <a:t>/ attention map similarity regardless of the datasets and model size.</a:t>
            </a:r>
            <a:br>
              <a:rPr lang="en-US" altLang="zh-CN" dirty="0"/>
            </a:br>
            <a:br>
              <a:rPr lang="fr-FR" altLang="zh-CN" dirty="0"/>
            </a:br>
            <a:r>
              <a:rPr lang="en-US" altLang="zh-CN" dirty="0"/>
              <a:t> </a:t>
            </a:r>
            <a:br>
              <a:rPr lang="en-US" altLang="zh-CN" dirty="0"/>
            </a:br>
            <a:br>
              <a:rPr lang="en-US" altLang="zh-CN" dirty="0"/>
            </a:br>
            <a:br>
              <a:rPr lang="en-US" altLang="zh-CN" dirty="0"/>
            </a:br>
            <a:endParaRPr lang="en-US" altLang="zh-CN" dirty="0"/>
          </a:p>
        </p:txBody>
      </p:sp>
      <p:sp>
        <p:nvSpPr>
          <p:cNvPr id="4" name="灯片编号占位符 3">
            <a:extLst>
              <a:ext uri="{FF2B5EF4-FFF2-40B4-BE49-F238E27FC236}">
                <a16:creationId xmlns:a16="http://schemas.microsoft.com/office/drawing/2014/main" id="{A5F1A72C-7278-F006-CFE9-8C27D32A6F2B}"/>
              </a:ext>
            </a:extLst>
          </p:cNvPr>
          <p:cNvSpPr>
            <a:spLocks noGrp="1"/>
          </p:cNvSpPr>
          <p:nvPr>
            <p:ph type="sldNum" sz="quarter" idx="5"/>
          </p:nvPr>
        </p:nvSpPr>
        <p:spPr/>
        <p:txBody>
          <a:bodyPr/>
          <a:lstStyle/>
          <a:p>
            <a:fld id="{8F886D82-40B8-4175-AE33-CCD3B53A526C}" type="slidenum">
              <a:rPr lang="zh-CN" altLang="en-US" smtClean="0"/>
              <a:t>6</a:t>
            </a:fld>
            <a:endParaRPr lang="zh-CN" altLang="en-US"/>
          </a:p>
        </p:txBody>
      </p:sp>
    </p:spTree>
    <p:extLst>
      <p:ext uri="{BB962C8B-B14F-4D97-AF65-F5344CB8AC3E}">
        <p14:creationId xmlns:p14="http://schemas.microsoft.com/office/powerpoint/2010/main" val="398634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DB348-4379-D7C0-4D7B-5E237982D54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EE6C738-6E03-1218-7C9D-B0A471C3880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6FB4A83-FB3A-01FF-1461-F9F899C9F2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000000"/>
                </a:solidFill>
                <a:effectLst/>
                <a:latin typeface="NimbusRomNo9L-Regu"/>
              </a:rPr>
              <a:t>Thus, we further propose a simple yet effective method for head-wise weight sharing.</a:t>
            </a:r>
            <a:br>
              <a:rPr lang="en-US" altLang="zh-CN" dirty="0"/>
            </a:br>
            <a:r>
              <a:rPr lang="en-US" altLang="zh-CN" sz="1200" kern="1200" dirty="0">
                <a:solidFill>
                  <a:srgbClr val="2F5496"/>
                </a:solidFill>
                <a:effectLst/>
                <a:latin typeface="Times New Roman" panose="02020603050405020304" pitchFamily="18" charset="0"/>
                <a:ea typeface="等线" panose="02010600030101010101" pitchFamily="2" charset="-122"/>
                <a:cs typeface="Times New Roman" panose="02020603050405020304" pitchFamily="18" charset="0"/>
              </a:rPr>
              <a:t>Now I will introduce the methodology/ˌme</a:t>
            </a:r>
            <a:r>
              <a:rPr lang="el-GR" altLang="zh-CN" sz="1200" kern="1200" dirty="0">
                <a:solidFill>
                  <a:srgbClr val="2F5496"/>
                </a:solidFill>
                <a:effectLst/>
                <a:latin typeface="Times New Roman" panose="02020603050405020304" pitchFamily="18" charset="0"/>
                <a:ea typeface="等线" panose="02010600030101010101" pitchFamily="2" charset="-122"/>
                <a:cs typeface="Times New Roman" panose="02020603050405020304" pitchFamily="18" charset="0"/>
              </a:rPr>
              <a:t>θ</a:t>
            </a:r>
            <a:r>
              <a:rPr lang="en-US" altLang="zh-CN" sz="1200" kern="1200" dirty="0" err="1">
                <a:solidFill>
                  <a:srgbClr val="2F5496"/>
                </a:solidFill>
                <a:effectLst/>
                <a:latin typeface="Times New Roman" panose="02020603050405020304" pitchFamily="18" charset="0"/>
                <a:ea typeface="等线" panose="02010600030101010101" pitchFamily="2" charset="-122"/>
                <a:cs typeface="Times New Roman" panose="02020603050405020304" pitchFamily="18" charset="0"/>
              </a:rPr>
              <a:t>əˈdɑːlədʒi</a:t>
            </a:r>
            <a:r>
              <a:rPr lang="en-US" altLang="zh-CN" sz="1200" kern="1200" dirty="0">
                <a:solidFill>
                  <a:srgbClr val="2F5496"/>
                </a:solidFill>
                <a:effectLst/>
                <a:latin typeface="Times New Roman" panose="02020603050405020304" pitchFamily="18" charset="0"/>
                <a:ea typeface="等线" panose="02010600030101010101" pitchFamily="2" charset="-122"/>
                <a:cs typeface="Times New Roman" panose="02020603050405020304" pitchFamily="18" charset="0"/>
              </a:rPr>
              <a:t>/ part.</a:t>
            </a:r>
            <a:br>
              <a:rPr lang="en-US" altLang="zh-CN" dirty="0"/>
            </a:br>
            <a:endParaRPr lang="zh-CN" altLang="en-US" dirty="0"/>
          </a:p>
        </p:txBody>
      </p:sp>
      <p:sp>
        <p:nvSpPr>
          <p:cNvPr id="4" name="灯片编号占位符 3">
            <a:extLst>
              <a:ext uri="{FF2B5EF4-FFF2-40B4-BE49-F238E27FC236}">
                <a16:creationId xmlns:a16="http://schemas.microsoft.com/office/drawing/2014/main" id="{6BFA41B2-CFA8-50FF-F5AC-65AC2BDF6DC2}"/>
              </a:ext>
            </a:extLst>
          </p:cNvPr>
          <p:cNvSpPr>
            <a:spLocks noGrp="1"/>
          </p:cNvSpPr>
          <p:nvPr>
            <p:ph type="sldNum" sz="quarter" idx="5"/>
          </p:nvPr>
        </p:nvSpPr>
        <p:spPr/>
        <p:txBody>
          <a:bodyPr/>
          <a:lstStyle/>
          <a:p>
            <a:fld id="{8F886D82-40B8-4175-AE33-CCD3B53A526C}" type="slidenum">
              <a:rPr lang="zh-CN" altLang="en-US" smtClean="0"/>
              <a:t>7</a:t>
            </a:fld>
            <a:endParaRPr lang="zh-CN" altLang="en-US"/>
          </a:p>
        </p:txBody>
      </p:sp>
    </p:spTree>
    <p:extLst>
      <p:ext uri="{BB962C8B-B14F-4D97-AF65-F5344CB8AC3E}">
        <p14:creationId xmlns:p14="http://schemas.microsoft.com/office/powerpoint/2010/main" val="4139332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DBFF1-C1FE-D930-9F0B-AAF470D1F6B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DF9CB58-EDED-2C16-5F28-B92B1D55B38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7E47FB8-C05B-DAFA-3440-6B01B3A408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000000"/>
                </a:solidFill>
                <a:effectLst/>
                <a:latin typeface="NimbusRomNo9L-Regu"/>
              </a:rPr>
              <a:t>We first perform preliminary/</a:t>
            </a:r>
            <a:r>
              <a:rPr lang="en-US" altLang="zh-CN" sz="1800" b="0" i="0" dirty="0" err="1">
                <a:solidFill>
                  <a:srgbClr val="000000"/>
                </a:solidFill>
                <a:effectLst/>
                <a:latin typeface="NimbusRomNo9L-Regu"/>
              </a:rPr>
              <a:t>prɪˈlɪmɪneri</a:t>
            </a:r>
            <a:r>
              <a:rPr lang="en-US" altLang="zh-CN" sz="1800" b="0" i="0" dirty="0">
                <a:solidFill>
                  <a:srgbClr val="000000"/>
                </a:solidFill>
                <a:effectLst/>
                <a:latin typeface="NimbusRomNo9L-Regu"/>
              </a:rPr>
              <a:t>/ experiments in the choice of head-wise match functions </a:t>
            </a:r>
            <a:r>
              <a:rPr lang="en-US" altLang="zh-CN" sz="1800" b="1" i="0" dirty="0">
                <a:solidFill>
                  <a:srgbClr val="000000"/>
                </a:solidFill>
                <a:effectLst/>
                <a:latin typeface="NimbusRomNo9L-Medi"/>
              </a:rPr>
              <a:t>Match(</a:t>
            </a:r>
            <a:r>
              <a:rPr lang="en-US" altLang="zh-CN" sz="1800" b="0" i="1" dirty="0">
                <a:solidFill>
                  <a:srgbClr val="000000"/>
                </a:solidFill>
                <a:effectLst/>
                <a:latin typeface="CMSY10"/>
              </a:rPr>
              <a:t>·</a:t>
            </a:r>
            <a:r>
              <a:rPr lang="en-US" altLang="zh-CN" sz="1800" b="0" i="0" dirty="0">
                <a:solidFill>
                  <a:srgbClr val="000000"/>
                </a:solidFill>
                <a:effectLst/>
                <a:latin typeface="NimbusRomNo9L-Regu"/>
              </a:rPr>
              <a:t>,</a:t>
            </a:r>
            <a:r>
              <a:rPr lang="en-US" altLang="zh-CN" sz="1800" b="0" i="1" dirty="0">
                <a:solidFill>
                  <a:srgbClr val="000000"/>
                </a:solidFill>
                <a:effectLst/>
                <a:latin typeface="CMSY10"/>
              </a:rPr>
              <a:t>·</a:t>
            </a:r>
            <a:r>
              <a:rPr lang="en-US" altLang="zh-CN" sz="1800" b="1" i="0" dirty="0">
                <a:solidFill>
                  <a:srgbClr val="000000"/>
                </a:solidFill>
                <a:effectLst/>
                <a:latin typeface="NimbusRomNo9L-Medi"/>
              </a:rPr>
              <a:t>).</a:t>
            </a:r>
            <a:br>
              <a:rPr lang="en-US" altLang="zh-CN" dirty="0"/>
            </a:br>
            <a:r>
              <a:rPr lang="en-US" altLang="zh-CN" sz="1800" b="0" i="0" dirty="0">
                <a:solidFill>
                  <a:srgbClr val="000000"/>
                </a:solidFill>
                <a:effectLst/>
                <a:latin typeface="NimbusRomNo9L-Regu"/>
              </a:rPr>
              <a:t>For the match functions, inputs are the weight matrices/ˈ</a:t>
            </a:r>
            <a:r>
              <a:rPr lang="en-US" altLang="zh-CN" sz="1800" b="0" i="0" dirty="0" err="1">
                <a:solidFill>
                  <a:srgbClr val="000000"/>
                </a:solidFill>
                <a:effectLst/>
                <a:latin typeface="NimbusRomNo9L-Regu"/>
              </a:rPr>
              <a:t>meɪtrɪsiːz</a:t>
            </a:r>
            <a:r>
              <a:rPr lang="en-US" altLang="zh-CN" sz="1800" b="0" i="0" dirty="0">
                <a:solidFill>
                  <a:srgbClr val="000000"/>
                </a:solidFill>
                <a:effectLst/>
                <a:latin typeface="NimbusRomNo9L-Regu"/>
              </a:rPr>
              <a:t>/ of head </a:t>
            </a:r>
            <a:r>
              <a:rPr lang="en-US" altLang="zh-CN" sz="1800" b="1" i="1" dirty="0">
                <a:solidFill>
                  <a:srgbClr val="000000"/>
                </a:solidFill>
                <a:effectLst/>
                <a:latin typeface="CMMIB10"/>
              </a:rPr>
              <a:t>pairs </a:t>
            </a:r>
            <a:r>
              <a:rPr lang="en-US" altLang="zh-CN" sz="1800" b="0" i="0" dirty="0">
                <a:solidFill>
                  <a:srgbClr val="000000"/>
                </a:solidFill>
                <a:effectLst/>
                <a:latin typeface="NimbusRomNo9L-Regu"/>
              </a:rPr>
              <a:t>and outputs are called matching scores. The higher the score, the more</a:t>
            </a:r>
            <a:r>
              <a:rPr lang="en-US" altLang="zh-CN" dirty="0"/>
              <a:t> </a:t>
            </a:r>
            <a:r>
              <a:rPr lang="en-US" altLang="zh-CN" sz="1800" b="0" i="0" dirty="0">
                <a:solidFill>
                  <a:srgbClr val="000000"/>
                </a:solidFill>
                <a:effectLst/>
                <a:latin typeface="NimbusRomNo9L-Regu"/>
              </a:rPr>
              <a:t>likely it is to share parameters/</a:t>
            </a:r>
            <a:r>
              <a:rPr lang="en-US" altLang="zh-CN" sz="1800" b="0" i="0" dirty="0" err="1">
                <a:solidFill>
                  <a:srgbClr val="000000"/>
                </a:solidFill>
                <a:effectLst/>
                <a:latin typeface="NimbusRomNo9L-Regu"/>
              </a:rPr>
              <a:t>pəˈræmɪtər</a:t>
            </a:r>
            <a:r>
              <a:rPr lang="en-US" altLang="zh-CN" sz="1800" b="0" i="0" dirty="0">
                <a:solidFill>
                  <a:srgbClr val="000000"/>
                </a:solidFill>
                <a:effectLst/>
                <a:latin typeface="NimbusRomNo9L-Regu"/>
              </a:rPr>
              <a:t>/  across the heads.</a:t>
            </a:r>
            <a:r>
              <a:rPr lang="en-US" altLang="zh-CN"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000000"/>
                </a:solidFill>
                <a:effectLst/>
                <a:latin typeface="NimbusRomNo9L-Regu"/>
              </a:rPr>
              <a:t>Based on our intuitive/</a:t>
            </a:r>
            <a:r>
              <a:rPr lang="en-US" altLang="zh-CN" sz="1800" b="0" i="0" dirty="0" err="1">
                <a:solidFill>
                  <a:srgbClr val="000000"/>
                </a:solidFill>
                <a:effectLst/>
                <a:latin typeface="NimbusRomNo9L-Regu"/>
              </a:rPr>
              <a:t>ɪnˈtuːɪtɪv</a:t>
            </a:r>
            <a:r>
              <a:rPr lang="en-US" altLang="zh-CN" sz="1800" b="0" i="0" dirty="0">
                <a:solidFill>
                  <a:srgbClr val="000000"/>
                </a:solidFill>
                <a:effectLst/>
                <a:latin typeface="NimbusRomNo9L-Regu"/>
              </a:rPr>
              <a:t>/ analysis, we choose the cosine similarity between the concatenation matrix of </a:t>
            </a:r>
            <a:r>
              <a:rPr lang="en-US" altLang="zh-CN" sz="1800" b="0" i="1" dirty="0" err="1">
                <a:solidFill>
                  <a:srgbClr val="000000"/>
                </a:solidFill>
                <a:effectLst/>
                <a:latin typeface="CMMI10"/>
              </a:rPr>
              <a:t>W</a:t>
            </a:r>
            <a:r>
              <a:rPr lang="en-US" altLang="zh-CN" sz="1800" b="0" i="1" dirty="0" err="1">
                <a:solidFill>
                  <a:srgbClr val="000000"/>
                </a:solidFill>
                <a:effectLst/>
                <a:latin typeface="CMMI8"/>
              </a:rPr>
              <a:t>q</a:t>
            </a:r>
            <a:r>
              <a:rPr lang="en-US" altLang="zh-CN" sz="1800" b="0" i="1" dirty="0">
                <a:solidFill>
                  <a:srgbClr val="000000"/>
                </a:solidFill>
                <a:effectLst/>
                <a:latin typeface="CMMI8"/>
              </a:rPr>
              <a:t> </a:t>
            </a:r>
            <a:r>
              <a:rPr lang="en-US" altLang="zh-CN" sz="1800" b="0" i="0" dirty="0">
                <a:solidFill>
                  <a:srgbClr val="000000"/>
                </a:solidFill>
                <a:effectLst/>
                <a:latin typeface="NimbusRomNo9L-Regu"/>
              </a:rPr>
              <a:t>and </a:t>
            </a:r>
            <a:r>
              <a:rPr lang="en-US" altLang="zh-CN" sz="1800" b="0" i="1" dirty="0">
                <a:solidFill>
                  <a:srgbClr val="000000"/>
                </a:solidFill>
                <a:effectLst/>
                <a:latin typeface="CMMI10"/>
              </a:rPr>
              <a:t>W</a:t>
            </a:r>
            <a:r>
              <a:rPr lang="en-US" altLang="zh-CN" sz="1800" b="0" i="1" dirty="0">
                <a:solidFill>
                  <a:srgbClr val="000000"/>
                </a:solidFill>
                <a:effectLst/>
                <a:latin typeface="CMMI8"/>
              </a:rPr>
              <a:t>k</a:t>
            </a:r>
            <a:r>
              <a:rPr lang="en-US" altLang="zh-CN" sz="1800" b="0" i="0" dirty="0">
                <a:solidFill>
                  <a:srgbClr val="000000"/>
                </a:solidFill>
                <a:effectLst/>
                <a:latin typeface="NimbusRomNo9L-Regu"/>
              </a:rPr>
              <a:t>.</a:t>
            </a:r>
            <a:r>
              <a:rPr lang="en-US" altLang="zh-CN" dirty="0"/>
              <a:t> </a:t>
            </a:r>
            <a:r>
              <a:rPr lang="en-US" altLang="zh-CN" sz="1800" b="0" i="0" dirty="0">
                <a:solidFill>
                  <a:srgbClr val="000000"/>
                </a:solidFill>
                <a:effectLst/>
                <a:latin typeface="NimbusRomNo9L-Regu"/>
              </a:rPr>
              <a:t>Besides, we try another five match functions to compare. </a:t>
            </a:r>
            <a:br>
              <a:rPr lang="en-US" altLang="zh-CN" dirty="0"/>
            </a:br>
            <a:r>
              <a:rPr lang="en-US" altLang="zh-CN" dirty="0"/>
              <a:t>We just </a:t>
            </a:r>
            <a:r>
              <a:rPr lang="en-US" altLang="zh-CN" sz="1800" b="0" i="0" dirty="0">
                <a:solidFill>
                  <a:srgbClr val="000000"/>
                </a:solidFill>
                <a:effectLst/>
                <a:latin typeface="NimbusRomNo9L-Regu"/>
              </a:rPr>
              <a:t>directly share weight matrices/ˈ</a:t>
            </a:r>
            <a:r>
              <a:rPr lang="en-US" altLang="zh-CN" sz="1800" b="0" i="0" dirty="0" err="1">
                <a:solidFill>
                  <a:srgbClr val="000000"/>
                </a:solidFill>
                <a:effectLst/>
                <a:latin typeface="NimbusRomNo9L-Regu"/>
              </a:rPr>
              <a:t>meɪtrɪsiːz</a:t>
            </a:r>
            <a:r>
              <a:rPr lang="en-US" altLang="zh-CN" sz="1800" b="0" i="0" dirty="0">
                <a:solidFill>
                  <a:srgbClr val="000000"/>
                </a:solidFill>
                <a:effectLst/>
                <a:latin typeface="NimbusRomNo9L-Regu"/>
              </a:rPr>
              <a:t>/  across different heads based on matching scores and the lower right figure shows the results of our ablation/</a:t>
            </a:r>
            <a:r>
              <a:rPr lang="en-US" altLang="zh-CN" sz="1800" b="0" i="0" dirty="0" err="1">
                <a:solidFill>
                  <a:srgbClr val="000000"/>
                </a:solidFill>
                <a:effectLst/>
                <a:latin typeface="NimbusRomNo9L-Regu"/>
              </a:rPr>
              <a:t>əˈbleɪʃn</a:t>
            </a:r>
            <a:r>
              <a:rPr lang="en-US" altLang="zh-CN" sz="1800" b="0" i="0" dirty="0">
                <a:solidFill>
                  <a:srgbClr val="000000"/>
                </a:solidFill>
                <a:effectLst/>
                <a:latin typeface="NimbusRomNo9L-Regu"/>
              </a:rPr>
              <a:t>/ study.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ltLang="zh-CN" sz="1800" b="0" i="0" dirty="0">
                <a:solidFill>
                  <a:srgbClr val="000000"/>
                </a:solidFill>
                <a:effectLst/>
                <a:latin typeface="NimbusRomNo9L-Regu"/>
              </a:rPr>
              <a:t>As evidenced</a:t>
            </a:r>
            <a:r>
              <a:rPr lang="fr-FR" altLang="zh-CN" dirty="0"/>
              <a:t>, </a:t>
            </a:r>
            <a:r>
              <a:rPr lang="en-US" altLang="zh-CN" sz="1800" b="0" i="0" dirty="0">
                <a:solidFill>
                  <a:srgbClr val="000000"/>
                </a:solidFill>
                <a:effectLst/>
                <a:latin typeface="NimbusRomNo9L-Regu"/>
              </a:rPr>
              <a:t>it is enough to do head-wise weight sharing focusing only on the concatenation matrix of </a:t>
            </a:r>
            <a:r>
              <a:rPr lang="en-US" altLang="zh-CN" sz="1800" b="0" i="1" dirty="0" err="1">
                <a:solidFill>
                  <a:srgbClr val="000000"/>
                </a:solidFill>
                <a:effectLst/>
                <a:latin typeface="CMMI10"/>
              </a:rPr>
              <a:t>W</a:t>
            </a:r>
            <a:r>
              <a:rPr lang="en-US" altLang="zh-CN" sz="1800" b="0" i="1" dirty="0" err="1">
                <a:solidFill>
                  <a:srgbClr val="000000"/>
                </a:solidFill>
                <a:effectLst/>
                <a:latin typeface="CMMI8"/>
              </a:rPr>
              <a:t>q</a:t>
            </a:r>
            <a:r>
              <a:rPr lang="en-US" altLang="zh-CN" sz="1800" b="0" i="1" dirty="0">
                <a:solidFill>
                  <a:srgbClr val="000000"/>
                </a:solidFill>
                <a:effectLst/>
                <a:latin typeface="CMMI8"/>
              </a:rPr>
              <a:t> </a:t>
            </a:r>
            <a:r>
              <a:rPr lang="en-US" altLang="zh-CN" sz="1800" b="0" i="0" dirty="0">
                <a:solidFill>
                  <a:srgbClr val="000000"/>
                </a:solidFill>
                <a:effectLst/>
                <a:latin typeface="NimbusRomNo9L-Regu"/>
              </a:rPr>
              <a:t>and </a:t>
            </a:r>
            <a:r>
              <a:rPr lang="en-US" altLang="zh-CN" sz="1800" b="0" i="1" dirty="0">
                <a:solidFill>
                  <a:srgbClr val="000000"/>
                </a:solidFill>
                <a:effectLst/>
                <a:latin typeface="CMMI10"/>
              </a:rPr>
              <a:t>W</a:t>
            </a:r>
            <a:r>
              <a:rPr lang="en-US" altLang="zh-CN" sz="1800" b="0" i="1" dirty="0">
                <a:solidFill>
                  <a:srgbClr val="000000"/>
                </a:solidFill>
                <a:effectLst/>
                <a:latin typeface="CMMI8"/>
              </a:rPr>
              <a:t>k.</a:t>
            </a:r>
            <a:br>
              <a:rPr lang="en-US" altLang="zh-CN" dirty="0"/>
            </a:br>
            <a:br>
              <a:rPr lang="fr-FR" altLang="zh-CN" dirty="0"/>
            </a:br>
            <a:br>
              <a:rPr lang="en-US" altLang="zh-CN" dirty="0"/>
            </a:br>
            <a:br>
              <a:rPr lang="en-US" altLang="zh-CN" dirty="0"/>
            </a:br>
            <a:endParaRPr lang="zh-CN" altLang="en-US" dirty="0"/>
          </a:p>
        </p:txBody>
      </p:sp>
      <p:sp>
        <p:nvSpPr>
          <p:cNvPr id="4" name="灯片编号占位符 3">
            <a:extLst>
              <a:ext uri="{FF2B5EF4-FFF2-40B4-BE49-F238E27FC236}">
                <a16:creationId xmlns:a16="http://schemas.microsoft.com/office/drawing/2014/main" id="{98F818BF-F11F-A344-F1E3-995C681C7B00}"/>
              </a:ext>
            </a:extLst>
          </p:cNvPr>
          <p:cNvSpPr>
            <a:spLocks noGrp="1"/>
          </p:cNvSpPr>
          <p:nvPr>
            <p:ph type="sldNum" sz="quarter" idx="5"/>
          </p:nvPr>
        </p:nvSpPr>
        <p:spPr/>
        <p:txBody>
          <a:bodyPr/>
          <a:lstStyle/>
          <a:p>
            <a:fld id="{8F886D82-40B8-4175-AE33-CCD3B53A526C}" type="slidenum">
              <a:rPr lang="zh-CN" altLang="en-US" smtClean="0"/>
              <a:t>8</a:t>
            </a:fld>
            <a:endParaRPr lang="zh-CN" altLang="en-US"/>
          </a:p>
        </p:txBody>
      </p:sp>
    </p:spTree>
    <p:extLst>
      <p:ext uri="{BB962C8B-B14F-4D97-AF65-F5344CB8AC3E}">
        <p14:creationId xmlns:p14="http://schemas.microsoft.com/office/powerpoint/2010/main" val="224725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4D60F-840C-27F0-4DEC-CD163C0C6EF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B828F90-38EE-62A6-B0A6-B5F3E1EE924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D428298-B4E7-931D-AAA9-534B33F0B5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dirty="0">
                <a:solidFill>
                  <a:srgbClr val="000000"/>
                </a:solidFill>
                <a:effectLst/>
                <a:latin typeface="NimbusRomNo9L-Regu"/>
              </a:rPr>
              <a:t>Next, we traverse all head pairs to compute matching scores and for each head, select the one with the highest score to match. When candidate shareable head pairs prepared, we select the top-N pairs in descending/</a:t>
            </a:r>
            <a:r>
              <a:rPr lang="en-US" altLang="zh-CN" sz="1800" b="0" i="0" dirty="0" err="1">
                <a:solidFill>
                  <a:srgbClr val="000000"/>
                </a:solidFill>
                <a:effectLst/>
                <a:latin typeface="NimbusRomNo9L-Regu"/>
              </a:rPr>
              <a:t>dɪˈsendɪŋ</a:t>
            </a:r>
            <a:r>
              <a:rPr lang="en-US" altLang="zh-CN" sz="1800" b="0" i="0" dirty="0">
                <a:solidFill>
                  <a:srgbClr val="000000"/>
                </a:solidFill>
                <a:effectLst/>
                <a:latin typeface="NimbusRomNo9L-Regu"/>
              </a:rPr>
              <a:t>/ order according to the desired sharing ratio. Finally, we can share the weight matrices together between each selected attention head pairs. </a:t>
            </a:r>
            <a:br>
              <a:rPr lang="en-US" altLang="zh-CN" sz="2800" dirty="0"/>
            </a:br>
            <a:r>
              <a:rPr lang="fr-FR" altLang="zh-CN" sz="1800" b="0" i="0" dirty="0">
                <a:solidFill>
                  <a:srgbClr val="000000"/>
                </a:solidFill>
                <a:effectLst/>
                <a:latin typeface="NimbusRomNo9L-Regu"/>
              </a:rPr>
              <a:t>Our DirectShare</a:t>
            </a:r>
            <a:r>
              <a:rPr lang="fr-FR" altLang="zh-CN" dirty="0"/>
              <a:t> a</a:t>
            </a:r>
            <a:r>
              <a:rPr lang="fr-FR" altLang="zh-CN" sz="1800" b="0" i="0" dirty="0">
                <a:solidFill>
                  <a:srgbClr val="000000"/>
                </a:solidFill>
                <a:effectLst/>
                <a:latin typeface="NimbusRomNo9L-Regu"/>
              </a:rPr>
              <a:t>nd </a:t>
            </a:r>
            <a:r>
              <a:rPr lang="fr-FR" altLang="zh-CN" sz="1800" b="1" i="0" dirty="0">
                <a:solidFill>
                  <a:srgbClr val="000000"/>
                </a:solidFill>
                <a:effectLst/>
                <a:latin typeface="NimbusRomNo9L-Medi"/>
              </a:rPr>
              <a:t>PostShare</a:t>
            </a:r>
            <a:r>
              <a:rPr lang="fr-FR" altLang="zh-CN" dirty="0"/>
              <a:t> are </a:t>
            </a:r>
            <a:r>
              <a:rPr lang="fr-FR" altLang="zh-CN" sz="1800" b="0" i="0" dirty="0">
                <a:solidFill>
                  <a:srgbClr val="000000"/>
                </a:solidFill>
                <a:effectLst/>
                <a:latin typeface="NimbusRomNo9L-Regu"/>
              </a:rPr>
              <a:t>two complementary methods</a:t>
            </a:r>
            <a:r>
              <a:rPr lang="fr-FR" altLang="zh-CN" dirty="0"/>
              <a:t> based </a:t>
            </a:r>
            <a:r>
              <a:rPr lang="en-US" altLang="zh-CN" sz="1800" b="0" i="0" dirty="0">
                <a:solidFill>
                  <a:srgbClr val="000000"/>
                </a:solidFill>
                <a:effectLst/>
                <a:latin typeface="NimbusRomNo9L-Regu"/>
              </a:rPr>
              <a:t>on this head-wise weight sharing strategy.</a:t>
            </a:r>
            <a:r>
              <a:rPr lang="en-US" altLang="zh-CN" dirty="0"/>
              <a:t> </a:t>
            </a:r>
            <a:endParaRPr lang="zh-CN" altLang="en-US" dirty="0"/>
          </a:p>
        </p:txBody>
      </p:sp>
      <p:sp>
        <p:nvSpPr>
          <p:cNvPr id="4" name="灯片编号占位符 3">
            <a:extLst>
              <a:ext uri="{FF2B5EF4-FFF2-40B4-BE49-F238E27FC236}">
                <a16:creationId xmlns:a16="http://schemas.microsoft.com/office/drawing/2014/main" id="{4275C676-B296-792F-9164-2A0A73BBE45F}"/>
              </a:ext>
            </a:extLst>
          </p:cNvPr>
          <p:cNvSpPr>
            <a:spLocks noGrp="1"/>
          </p:cNvSpPr>
          <p:nvPr>
            <p:ph type="sldNum" sz="quarter" idx="5"/>
          </p:nvPr>
        </p:nvSpPr>
        <p:spPr/>
        <p:txBody>
          <a:bodyPr/>
          <a:lstStyle/>
          <a:p>
            <a:fld id="{8F886D82-40B8-4175-AE33-CCD3B53A526C}" type="slidenum">
              <a:rPr lang="zh-CN" altLang="en-US" smtClean="0"/>
              <a:t>9</a:t>
            </a:fld>
            <a:endParaRPr lang="zh-CN" altLang="en-US"/>
          </a:p>
        </p:txBody>
      </p:sp>
    </p:spTree>
    <p:extLst>
      <p:ext uri="{BB962C8B-B14F-4D97-AF65-F5344CB8AC3E}">
        <p14:creationId xmlns:p14="http://schemas.microsoft.com/office/powerpoint/2010/main" val="155510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BD8F6F-08AB-422E-BF07-88B099000CA3}"/>
              </a:ext>
            </a:extLst>
          </p:cNvPr>
          <p:cNvSpPr>
            <a:spLocks noGrp="1"/>
          </p:cNvSpPr>
          <p:nvPr>
            <p:ph type="ctrTitle"/>
          </p:nvPr>
        </p:nvSpPr>
        <p:spPr>
          <a:xfrm>
            <a:off x="495300" y="1122363"/>
            <a:ext cx="11201400" cy="2387600"/>
          </a:xfrm>
        </p:spPr>
        <p:txBody>
          <a:bodyPr anchor="ctr"/>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5B68DE6F-6712-4B07-97EE-B9935CF4B6E7}"/>
              </a:ext>
            </a:extLst>
          </p:cNvPr>
          <p:cNvSpPr>
            <a:spLocks noGrp="1"/>
          </p:cNvSpPr>
          <p:nvPr>
            <p:ph type="subTitle" idx="1"/>
          </p:nvPr>
        </p:nvSpPr>
        <p:spPr>
          <a:xfrm>
            <a:off x="482600" y="3602038"/>
            <a:ext cx="112141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2728316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FA7FF2-BE51-489D-AA15-0DD2A6AA8AD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6AF0AD-2601-4F52-BC4F-A9D4D9D41A5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灯片编号占位符 5">
            <a:extLst>
              <a:ext uri="{FF2B5EF4-FFF2-40B4-BE49-F238E27FC236}">
                <a16:creationId xmlns:a16="http://schemas.microsoft.com/office/drawing/2014/main" id="{5A9749F1-FE75-45FB-95A9-1B839DBA4611}"/>
              </a:ext>
            </a:extLst>
          </p:cNvPr>
          <p:cNvSpPr>
            <a:spLocks noGrp="1"/>
          </p:cNvSpPr>
          <p:nvPr>
            <p:ph type="sldNum" sz="quarter" idx="12"/>
          </p:nvPr>
        </p:nvSpPr>
        <p:spPr/>
        <p:txBody>
          <a:bodyPr/>
          <a:lstStyle/>
          <a:p>
            <a:fld id="{3ACD1EC8-6F57-41A7-99F1-FEDB2874BA2B}" type="slidenum">
              <a:rPr lang="zh-CN" altLang="en-US" smtClean="0"/>
              <a:t>‹#›</a:t>
            </a:fld>
            <a:endParaRPr lang="zh-CN" altLang="en-US"/>
          </a:p>
        </p:txBody>
      </p:sp>
    </p:spTree>
    <p:extLst>
      <p:ext uri="{BB962C8B-B14F-4D97-AF65-F5344CB8AC3E}">
        <p14:creationId xmlns:p14="http://schemas.microsoft.com/office/powerpoint/2010/main" val="1520473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B0259C-CF72-49AD-8FAD-12AB6C7FF3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279AC4F-B399-41E7-8954-866E1E09B1F4}"/>
              </a:ext>
            </a:extLst>
          </p:cNvPr>
          <p:cNvSpPr>
            <a:spLocks noGrp="1"/>
          </p:cNvSpPr>
          <p:nvPr>
            <p:ph sz="half" idx="1"/>
          </p:nvPr>
        </p:nvSpPr>
        <p:spPr>
          <a:xfrm>
            <a:off x="838200" y="1036320"/>
            <a:ext cx="5181600" cy="514064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16E20B4-2A29-48CF-9837-10F7757FB6C7}"/>
              </a:ext>
            </a:extLst>
          </p:cNvPr>
          <p:cNvSpPr>
            <a:spLocks noGrp="1"/>
          </p:cNvSpPr>
          <p:nvPr>
            <p:ph sz="half" idx="2"/>
          </p:nvPr>
        </p:nvSpPr>
        <p:spPr>
          <a:xfrm>
            <a:off x="6172200" y="1036320"/>
            <a:ext cx="5181600" cy="514064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灯片编号占位符 6">
            <a:extLst>
              <a:ext uri="{FF2B5EF4-FFF2-40B4-BE49-F238E27FC236}">
                <a16:creationId xmlns:a16="http://schemas.microsoft.com/office/drawing/2014/main" id="{7AD3033B-76E7-4F25-BE95-E084E5162D5A}"/>
              </a:ext>
            </a:extLst>
          </p:cNvPr>
          <p:cNvSpPr>
            <a:spLocks noGrp="1"/>
          </p:cNvSpPr>
          <p:nvPr>
            <p:ph type="sldNum" sz="quarter" idx="12"/>
          </p:nvPr>
        </p:nvSpPr>
        <p:spPr/>
        <p:txBody>
          <a:bodyPr/>
          <a:lstStyle/>
          <a:p>
            <a:fld id="{3ACD1EC8-6F57-41A7-99F1-FEDB2874BA2B}" type="slidenum">
              <a:rPr lang="zh-CN" altLang="en-US" smtClean="0"/>
              <a:t>‹#›</a:t>
            </a:fld>
            <a:endParaRPr lang="zh-CN" altLang="en-US"/>
          </a:p>
        </p:txBody>
      </p:sp>
    </p:spTree>
    <p:extLst>
      <p:ext uri="{BB962C8B-B14F-4D97-AF65-F5344CB8AC3E}">
        <p14:creationId xmlns:p14="http://schemas.microsoft.com/office/powerpoint/2010/main" val="77984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9C42F6-7BC7-4B9F-8BBD-23FE1B41C79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1904565-16B3-4AD3-A820-2CF381E55182}"/>
              </a:ext>
            </a:extLst>
          </p:cNvPr>
          <p:cNvSpPr>
            <a:spLocks noGrp="1"/>
          </p:cNvSpPr>
          <p:nvPr>
            <p:ph type="dt" sz="half" idx="10"/>
          </p:nvPr>
        </p:nvSpPr>
        <p:spPr>
          <a:xfrm>
            <a:off x="838200" y="6356350"/>
            <a:ext cx="2743200" cy="365125"/>
          </a:xfrm>
          <a:prstGeom prst="rect">
            <a:avLst/>
          </a:prstGeom>
        </p:spPr>
        <p:txBody>
          <a:bodyPr/>
          <a:lstStyle/>
          <a:p>
            <a:fld id="{73B6875E-AEA4-42E3-A6DA-2440C2C8329E}" type="datetime1">
              <a:rPr lang="zh-CN" altLang="en-US" smtClean="0"/>
              <a:t>2024/10/24</a:t>
            </a:fld>
            <a:endParaRPr lang="zh-CN" altLang="en-US"/>
          </a:p>
        </p:txBody>
      </p:sp>
      <p:sp>
        <p:nvSpPr>
          <p:cNvPr id="4" name="页脚占位符 3">
            <a:extLst>
              <a:ext uri="{FF2B5EF4-FFF2-40B4-BE49-F238E27FC236}">
                <a16:creationId xmlns:a16="http://schemas.microsoft.com/office/drawing/2014/main" id="{EF59F35C-A224-4CAC-B5E9-C90ECF4984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F5DC01-F74D-4510-A748-035E31EE6368}"/>
              </a:ext>
            </a:extLst>
          </p:cNvPr>
          <p:cNvSpPr>
            <a:spLocks noGrp="1"/>
          </p:cNvSpPr>
          <p:nvPr>
            <p:ph type="sldNum" sz="quarter" idx="12"/>
          </p:nvPr>
        </p:nvSpPr>
        <p:spPr/>
        <p:txBody>
          <a:bodyPr/>
          <a:lstStyle/>
          <a:p>
            <a:fld id="{3ACD1EC8-6F57-41A7-99F1-FEDB2874BA2B}" type="slidenum">
              <a:rPr lang="zh-CN" altLang="en-US" smtClean="0"/>
              <a:t>‹#›</a:t>
            </a:fld>
            <a:endParaRPr lang="zh-CN" altLang="en-US"/>
          </a:p>
        </p:txBody>
      </p:sp>
    </p:spTree>
    <p:extLst>
      <p:ext uri="{BB962C8B-B14F-4D97-AF65-F5344CB8AC3E}">
        <p14:creationId xmlns:p14="http://schemas.microsoft.com/office/powerpoint/2010/main" val="144629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5FA9B5E-1179-424A-9D9B-043584A45B1F}"/>
              </a:ext>
            </a:extLst>
          </p:cNvPr>
          <p:cNvSpPr>
            <a:spLocks noGrp="1"/>
          </p:cNvSpPr>
          <p:nvPr>
            <p:ph type="sldNum" sz="quarter" idx="12"/>
          </p:nvPr>
        </p:nvSpPr>
        <p:spPr/>
        <p:txBody>
          <a:bodyPr/>
          <a:lstStyle/>
          <a:p>
            <a:fld id="{3ACD1EC8-6F57-41A7-99F1-FEDB2874BA2B}" type="slidenum">
              <a:rPr lang="zh-CN" altLang="en-US" smtClean="0"/>
              <a:t>‹#›</a:t>
            </a:fld>
            <a:endParaRPr lang="zh-CN" altLang="en-US"/>
          </a:p>
        </p:txBody>
      </p:sp>
    </p:spTree>
    <p:extLst>
      <p:ext uri="{BB962C8B-B14F-4D97-AF65-F5344CB8AC3E}">
        <p14:creationId xmlns:p14="http://schemas.microsoft.com/office/powerpoint/2010/main" val="40113207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45496D6-6340-4D75-9F6E-2AC17D25826D}"/>
              </a:ext>
            </a:extLst>
          </p:cNvPr>
          <p:cNvSpPr>
            <a:spLocks noGrp="1"/>
          </p:cNvSpPr>
          <p:nvPr>
            <p:ph type="title"/>
          </p:nvPr>
        </p:nvSpPr>
        <p:spPr>
          <a:xfrm>
            <a:off x="482600" y="136525"/>
            <a:ext cx="11214100" cy="615159"/>
          </a:xfrm>
          <a:prstGeom prst="rect">
            <a:avLst/>
          </a:prstGeom>
        </p:spPr>
        <p:txBody>
          <a:bodyPr vert="horz" lIns="91440" tIns="45720" rIns="91440" bIns="45720" rtlCol="0" anchor="ctr">
            <a:no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0804680-DAF3-4C26-8CDB-11093A408EB4}"/>
              </a:ext>
            </a:extLst>
          </p:cNvPr>
          <p:cNvSpPr>
            <a:spLocks noGrp="1"/>
          </p:cNvSpPr>
          <p:nvPr>
            <p:ph type="body" idx="1"/>
          </p:nvPr>
        </p:nvSpPr>
        <p:spPr>
          <a:xfrm>
            <a:off x="482600" y="868182"/>
            <a:ext cx="11214100" cy="551118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矩形 6">
            <a:extLst>
              <a:ext uri="{FF2B5EF4-FFF2-40B4-BE49-F238E27FC236}">
                <a16:creationId xmlns:a16="http://schemas.microsoft.com/office/drawing/2014/main" id="{9B4D84BF-2AF5-4184-BA51-DAE90778BA19}"/>
              </a:ext>
            </a:extLst>
          </p:cNvPr>
          <p:cNvSpPr/>
          <p:nvPr userDrawn="1"/>
        </p:nvSpPr>
        <p:spPr>
          <a:xfrm>
            <a:off x="0" y="6570000"/>
            <a:ext cx="12192000" cy="2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grpSp>
        <p:nvGrpSpPr>
          <p:cNvPr id="8" name="Group 4">
            <a:extLst>
              <a:ext uri="{FF2B5EF4-FFF2-40B4-BE49-F238E27FC236}">
                <a16:creationId xmlns:a16="http://schemas.microsoft.com/office/drawing/2014/main" id="{B61E0390-630C-4AF6-B2A1-6CE666C986D8}"/>
              </a:ext>
            </a:extLst>
          </p:cNvPr>
          <p:cNvGrpSpPr>
            <a:grpSpLocks noChangeAspect="1"/>
          </p:cNvGrpSpPr>
          <p:nvPr userDrawn="1"/>
        </p:nvGrpSpPr>
        <p:grpSpPr bwMode="auto">
          <a:xfrm>
            <a:off x="9939005" y="397033"/>
            <a:ext cx="2252995" cy="356370"/>
            <a:chOff x="768" y="1292"/>
            <a:chExt cx="5241" cy="829"/>
          </a:xfrm>
          <a:solidFill>
            <a:schemeClr val="accent1"/>
          </a:solidFill>
        </p:grpSpPr>
        <p:sp>
          <p:nvSpPr>
            <p:cNvPr id="9" name="Freeform 5">
              <a:extLst>
                <a:ext uri="{FF2B5EF4-FFF2-40B4-BE49-F238E27FC236}">
                  <a16:creationId xmlns:a16="http://schemas.microsoft.com/office/drawing/2014/main" id="{75B8AD57-3ED2-4C7E-9BB6-F795E9E53466}"/>
                </a:ext>
              </a:extLst>
            </p:cNvPr>
            <p:cNvSpPr>
              <a:spLocks/>
            </p:cNvSpPr>
            <p:nvPr/>
          </p:nvSpPr>
          <p:spPr bwMode="auto">
            <a:xfrm>
              <a:off x="4267" y="1292"/>
              <a:ext cx="1742" cy="829"/>
            </a:xfrm>
            <a:custGeom>
              <a:avLst/>
              <a:gdLst>
                <a:gd name="T0" fmla="*/ 1742 w 1742"/>
                <a:gd name="T1" fmla="*/ 829 h 829"/>
                <a:gd name="T2" fmla="*/ 851 w 1742"/>
                <a:gd name="T3" fmla="*/ 829 h 829"/>
                <a:gd name="T4" fmla="*/ 851 w 1742"/>
                <a:gd name="T5" fmla="*/ 9 h 829"/>
                <a:gd name="T6" fmla="*/ 751 w 1742"/>
                <a:gd name="T7" fmla="*/ 9 h 829"/>
                <a:gd name="T8" fmla="*/ 751 w 1742"/>
                <a:gd name="T9" fmla="*/ 24 h 829"/>
                <a:gd name="T10" fmla="*/ 724 w 1742"/>
                <a:gd name="T11" fmla="*/ 24 h 829"/>
                <a:gd name="T12" fmla="*/ 724 w 1742"/>
                <a:gd name="T13" fmla="*/ 9 h 829"/>
                <a:gd name="T14" fmla="*/ 258 w 1742"/>
                <a:gd name="T15" fmla="*/ 9 h 829"/>
                <a:gd name="T16" fmla="*/ 258 w 1742"/>
                <a:gd name="T17" fmla="*/ 24 h 829"/>
                <a:gd name="T18" fmla="*/ 231 w 1742"/>
                <a:gd name="T19" fmla="*/ 24 h 829"/>
                <a:gd name="T20" fmla="*/ 231 w 1742"/>
                <a:gd name="T21" fmla="*/ 9 h 829"/>
                <a:gd name="T22" fmla="*/ 132 w 1742"/>
                <a:gd name="T23" fmla="*/ 9 h 829"/>
                <a:gd name="T24" fmla="*/ 132 w 1742"/>
                <a:gd name="T25" fmla="*/ 829 h 829"/>
                <a:gd name="T26" fmla="*/ 0 w 1742"/>
                <a:gd name="T27" fmla="*/ 829 h 829"/>
                <a:gd name="T28" fmla="*/ 0 w 1742"/>
                <a:gd name="T29" fmla="*/ 820 h 829"/>
                <a:gd name="T30" fmla="*/ 123 w 1742"/>
                <a:gd name="T31" fmla="*/ 820 h 829"/>
                <a:gd name="T32" fmla="*/ 123 w 1742"/>
                <a:gd name="T33" fmla="*/ 0 h 829"/>
                <a:gd name="T34" fmla="*/ 239 w 1742"/>
                <a:gd name="T35" fmla="*/ 0 h 829"/>
                <a:gd name="T36" fmla="*/ 239 w 1742"/>
                <a:gd name="T37" fmla="*/ 14 h 829"/>
                <a:gd name="T38" fmla="*/ 250 w 1742"/>
                <a:gd name="T39" fmla="*/ 14 h 829"/>
                <a:gd name="T40" fmla="*/ 250 w 1742"/>
                <a:gd name="T41" fmla="*/ 0 h 829"/>
                <a:gd name="T42" fmla="*/ 732 w 1742"/>
                <a:gd name="T43" fmla="*/ 0 h 829"/>
                <a:gd name="T44" fmla="*/ 732 w 1742"/>
                <a:gd name="T45" fmla="*/ 14 h 829"/>
                <a:gd name="T46" fmla="*/ 743 w 1742"/>
                <a:gd name="T47" fmla="*/ 14 h 829"/>
                <a:gd name="T48" fmla="*/ 743 w 1742"/>
                <a:gd name="T49" fmla="*/ 0 h 829"/>
                <a:gd name="T50" fmla="*/ 861 w 1742"/>
                <a:gd name="T51" fmla="*/ 0 h 829"/>
                <a:gd name="T52" fmla="*/ 861 w 1742"/>
                <a:gd name="T53" fmla="*/ 820 h 829"/>
                <a:gd name="T54" fmla="*/ 1742 w 1742"/>
                <a:gd name="T55" fmla="*/ 820 h 829"/>
                <a:gd name="T56" fmla="*/ 1742 w 1742"/>
                <a:gd name="T57"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42" h="829">
                  <a:moveTo>
                    <a:pt x="1742" y="829"/>
                  </a:moveTo>
                  <a:lnTo>
                    <a:pt x="851" y="829"/>
                  </a:lnTo>
                  <a:lnTo>
                    <a:pt x="851" y="9"/>
                  </a:lnTo>
                  <a:lnTo>
                    <a:pt x="751" y="9"/>
                  </a:lnTo>
                  <a:lnTo>
                    <a:pt x="751" y="24"/>
                  </a:lnTo>
                  <a:lnTo>
                    <a:pt x="724" y="24"/>
                  </a:lnTo>
                  <a:lnTo>
                    <a:pt x="724" y="9"/>
                  </a:lnTo>
                  <a:lnTo>
                    <a:pt x="258" y="9"/>
                  </a:lnTo>
                  <a:lnTo>
                    <a:pt x="258" y="24"/>
                  </a:lnTo>
                  <a:lnTo>
                    <a:pt x="231" y="24"/>
                  </a:lnTo>
                  <a:lnTo>
                    <a:pt x="231" y="9"/>
                  </a:lnTo>
                  <a:lnTo>
                    <a:pt x="132" y="9"/>
                  </a:lnTo>
                  <a:lnTo>
                    <a:pt x="132" y="829"/>
                  </a:lnTo>
                  <a:lnTo>
                    <a:pt x="0" y="829"/>
                  </a:lnTo>
                  <a:lnTo>
                    <a:pt x="0" y="820"/>
                  </a:lnTo>
                  <a:lnTo>
                    <a:pt x="123" y="820"/>
                  </a:lnTo>
                  <a:lnTo>
                    <a:pt x="123" y="0"/>
                  </a:lnTo>
                  <a:lnTo>
                    <a:pt x="239" y="0"/>
                  </a:lnTo>
                  <a:lnTo>
                    <a:pt x="239" y="14"/>
                  </a:lnTo>
                  <a:lnTo>
                    <a:pt x="250" y="14"/>
                  </a:lnTo>
                  <a:lnTo>
                    <a:pt x="250" y="0"/>
                  </a:lnTo>
                  <a:lnTo>
                    <a:pt x="732" y="0"/>
                  </a:lnTo>
                  <a:lnTo>
                    <a:pt x="732" y="14"/>
                  </a:lnTo>
                  <a:lnTo>
                    <a:pt x="743" y="14"/>
                  </a:lnTo>
                  <a:lnTo>
                    <a:pt x="743" y="0"/>
                  </a:lnTo>
                  <a:lnTo>
                    <a:pt x="861" y="0"/>
                  </a:lnTo>
                  <a:lnTo>
                    <a:pt x="861" y="820"/>
                  </a:lnTo>
                  <a:lnTo>
                    <a:pt x="1742" y="820"/>
                  </a:lnTo>
                  <a:lnTo>
                    <a:pt x="1742" y="82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6">
              <a:extLst>
                <a:ext uri="{FF2B5EF4-FFF2-40B4-BE49-F238E27FC236}">
                  <a16:creationId xmlns:a16="http://schemas.microsoft.com/office/drawing/2014/main" id="{4798BBCA-0550-45C6-83EF-598917E1EC5D}"/>
                </a:ext>
              </a:extLst>
            </p:cNvPr>
            <p:cNvSpPr>
              <a:spLocks/>
            </p:cNvSpPr>
            <p:nvPr/>
          </p:nvSpPr>
          <p:spPr bwMode="auto">
            <a:xfrm>
              <a:off x="4517" y="1471"/>
              <a:ext cx="482" cy="646"/>
            </a:xfrm>
            <a:custGeom>
              <a:avLst/>
              <a:gdLst>
                <a:gd name="T0" fmla="*/ 482 w 482"/>
                <a:gd name="T1" fmla="*/ 646 h 646"/>
                <a:gd name="T2" fmla="*/ 474 w 482"/>
                <a:gd name="T3" fmla="*/ 646 h 646"/>
                <a:gd name="T4" fmla="*/ 474 w 482"/>
                <a:gd name="T5" fmla="*/ 112 h 646"/>
                <a:gd name="T6" fmla="*/ 433 w 482"/>
                <a:gd name="T7" fmla="*/ 112 h 646"/>
                <a:gd name="T8" fmla="*/ 433 w 482"/>
                <a:gd name="T9" fmla="*/ 79 h 646"/>
                <a:gd name="T10" fmla="*/ 364 w 482"/>
                <a:gd name="T11" fmla="*/ 38 h 646"/>
                <a:gd name="T12" fmla="*/ 320 w 482"/>
                <a:gd name="T13" fmla="*/ 38 h 646"/>
                <a:gd name="T14" fmla="*/ 320 w 482"/>
                <a:gd name="T15" fmla="*/ 9 h 646"/>
                <a:gd name="T16" fmla="*/ 164 w 482"/>
                <a:gd name="T17" fmla="*/ 9 h 646"/>
                <a:gd name="T18" fmla="*/ 164 w 482"/>
                <a:gd name="T19" fmla="*/ 38 h 646"/>
                <a:gd name="T20" fmla="*/ 120 w 482"/>
                <a:gd name="T21" fmla="*/ 38 h 646"/>
                <a:gd name="T22" fmla="*/ 49 w 482"/>
                <a:gd name="T23" fmla="*/ 79 h 646"/>
                <a:gd name="T24" fmla="*/ 49 w 482"/>
                <a:gd name="T25" fmla="*/ 112 h 646"/>
                <a:gd name="T26" fmla="*/ 8 w 482"/>
                <a:gd name="T27" fmla="*/ 112 h 646"/>
                <a:gd name="T28" fmla="*/ 8 w 482"/>
                <a:gd name="T29" fmla="*/ 646 h 646"/>
                <a:gd name="T30" fmla="*/ 0 w 482"/>
                <a:gd name="T31" fmla="*/ 646 h 646"/>
                <a:gd name="T32" fmla="*/ 0 w 482"/>
                <a:gd name="T33" fmla="*/ 102 h 646"/>
                <a:gd name="T34" fmla="*/ 41 w 482"/>
                <a:gd name="T35" fmla="*/ 102 h 646"/>
                <a:gd name="T36" fmla="*/ 41 w 482"/>
                <a:gd name="T37" fmla="*/ 74 h 646"/>
                <a:gd name="T38" fmla="*/ 116 w 482"/>
                <a:gd name="T39" fmla="*/ 29 h 646"/>
                <a:gd name="T40" fmla="*/ 154 w 482"/>
                <a:gd name="T41" fmla="*/ 29 h 646"/>
                <a:gd name="T42" fmla="*/ 154 w 482"/>
                <a:gd name="T43" fmla="*/ 0 h 646"/>
                <a:gd name="T44" fmla="*/ 328 w 482"/>
                <a:gd name="T45" fmla="*/ 0 h 646"/>
                <a:gd name="T46" fmla="*/ 328 w 482"/>
                <a:gd name="T47" fmla="*/ 29 h 646"/>
                <a:gd name="T48" fmla="*/ 366 w 482"/>
                <a:gd name="T49" fmla="*/ 29 h 646"/>
                <a:gd name="T50" fmla="*/ 441 w 482"/>
                <a:gd name="T51" fmla="*/ 74 h 646"/>
                <a:gd name="T52" fmla="*/ 441 w 482"/>
                <a:gd name="T53" fmla="*/ 102 h 646"/>
                <a:gd name="T54" fmla="*/ 482 w 482"/>
                <a:gd name="T55" fmla="*/ 102 h 646"/>
                <a:gd name="T56" fmla="*/ 482 w 482"/>
                <a:gd name="T57" fmla="*/ 646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2" h="646">
                  <a:moveTo>
                    <a:pt x="482" y="646"/>
                  </a:moveTo>
                  <a:lnTo>
                    <a:pt x="474" y="646"/>
                  </a:lnTo>
                  <a:lnTo>
                    <a:pt x="474" y="112"/>
                  </a:lnTo>
                  <a:lnTo>
                    <a:pt x="433" y="112"/>
                  </a:lnTo>
                  <a:lnTo>
                    <a:pt x="433" y="79"/>
                  </a:lnTo>
                  <a:lnTo>
                    <a:pt x="364" y="38"/>
                  </a:lnTo>
                  <a:lnTo>
                    <a:pt x="320" y="38"/>
                  </a:lnTo>
                  <a:lnTo>
                    <a:pt x="320" y="9"/>
                  </a:lnTo>
                  <a:lnTo>
                    <a:pt x="164" y="9"/>
                  </a:lnTo>
                  <a:lnTo>
                    <a:pt x="164" y="38"/>
                  </a:lnTo>
                  <a:lnTo>
                    <a:pt x="120" y="38"/>
                  </a:lnTo>
                  <a:lnTo>
                    <a:pt x="49" y="79"/>
                  </a:lnTo>
                  <a:lnTo>
                    <a:pt x="49" y="112"/>
                  </a:lnTo>
                  <a:lnTo>
                    <a:pt x="8" y="112"/>
                  </a:lnTo>
                  <a:lnTo>
                    <a:pt x="8" y="646"/>
                  </a:lnTo>
                  <a:lnTo>
                    <a:pt x="0" y="646"/>
                  </a:lnTo>
                  <a:lnTo>
                    <a:pt x="0" y="102"/>
                  </a:lnTo>
                  <a:lnTo>
                    <a:pt x="41" y="102"/>
                  </a:lnTo>
                  <a:lnTo>
                    <a:pt x="41" y="74"/>
                  </a:lnTo>
                  <a:lnTo>
                    <a:pt x="116" y="29"/>
                  </a:lnTo>
                  <a:lnTo>
                    <a:pt x="154" y="29"/>
                  </a:lnTo>
                  <a:lnTo>
                    <a:pt x="154" y="0"/>
                  </a:lnTo>
                  <a:lnTo>
                    <a:pt x="328" y="0"/>
                  </a:lnTo>
                  <a:lnTo>
                    <a:pt x="328" y="29"/>
                  </a:lnTo>
                  <a:lnTo>
                    <a:pt x="366" y="29"/>
                  </a:lnTo>
                  <a:lnTo>
                    <a:pt x="441" y="74"/>
                  </a:lnTo>
                  <a:lnTo>
                    <a:pt x="441" y="102"/>
                  </a:lnTo>
                  <a:lnTo>
                    <a:pt x="482" y="102"/>
                  </a:lnTo>
                  <a:lnTo>
                    <a:pt x="482" y="64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7">
              <a:extLst>
                <a:ext uri="{FF2B5EF4-FFF2-40B4-BE49-F238E27FC236}">
                  <a16:creationId xmlns:a16="http://schemas.microsoft.com/office/drawing/2014/main" id="{73F4C893-2E4D-4A9C-86FD-B9EDA4C97EEC}"/>
                </a:ext>
              </a:extLst>
            </p:cNvPr>
            <p:cNvSpPr>
              <a:spLocks noEditPoints="1"/>
            </p:cNvSpPr>
            <p:nvPr/>
          </p:nvSpPr>
          <p:spPr bwMode="auto">
            <a:xfrm>
              <a:off x="768" y="1614"/>
              <a:ext cx="2016" cy="507"/>
            </a:xfrm>
            <a:custGeom>
              <a:avLst/>
              <a:gdLst>
                <a:gd name="T0" fmla="*/ 1125 w 1178"/>
                <a:gd name="T1" fmla="*/ 294 h 294"/>
                <a:gd name="T2" fmla="*/ 1072 w 1178"/>
                <a:gd name="T3" fmla="*/ 231 h 294"/>
                <a:gd name="T4" fmla="*/ 959 w 1178"/>
                <a:gd name="T5" fmla="*/ 111 h 294"/>
                <a:gd name="T6" fmla="*/ 710 w 1178"/>
                <a:gd name="T7" fmla="*/ 53 h 294"/>
                <a:gd name="T8" fmla="*/ 647 w 1178"/>
                <a:gd name="T9" fmla="*/ 53 h 294"/>
                <a:gd name="T10" fmla="*/ 397 w 1178"/>
                <a:gd name="T11" fmla="*/ 111 h 294"/>
                <a:gd name="T12" fmla="*/ 284 w 1178"/>
                <a:gd name="T13" fmla="*/ 231 h 294"/>
                <a:gd name="T14" fmla="*/ 232 w 1178"/>
                <a:gd name="T15" fmla="*/ 294 h 294"/>
                <a:gd name="T16" fmla="*/ 0 w 1178"/>
                <a:gd name="T17" fmla="*/ 289 h 294"/>
                <a:gd name="T18" fmla="*/ 280 w 1178"/>
                <a:gd name="T19" fmla="*/ 227 h 294"/>
                <a:gd name="T20" fmla="*/ 394 w 1178"/>
                <a:gd name="T21" fmla="*/ 107 h 294"/>
                <a:gd name="T22" fmla="*/ 652 w 1178"/>
                <a:gd name="T23" fmla="*/ 51 h 294"/>
                <a:gd name="T24" fmla="*/ 705 w 1178"/>
                <a:gd name="T25" fmla="*/ 51 h 294"/>
                <a:gd name="T26" fmla="*/ 963 w 1178"/>
                <a:gd name="T27" fmla="*/ 107 h 294"/>
                <a:gd name="T28" fmla="*/ 1076 w 1178"/>
                <a:gd name="T29" fmla="*/ 227 h 294"/>
                <a:gd name="T30" fmla="*/ 1178 w 1178"/>
                <a:gd name="T31" fmla="*/ 289 h 294"/>
                <a:gd name="T32" fmla="*/ 1079 w 1178"/>
                <a:gd name="T33" fmla="*/ 294 h 294"/>
                <a:gd name="T34" fmla="*/ 1077 w 1178"/>
                <a:gd name="T35" fmla="*/ 293 h 294"/>
                <a:gd name="T36" fmla="*/ 1014 w 1178"/>
                <a:gd name="T37" fmla="*/ 214 h 294"/>
                <a:gd name="T38" fmla="*/ 838 w 1178"/>
                <a:gd name="T39" fmla="*/ 54 h 294"/>
                <a:gd name="T40" fmla="*/ 715 w 1178"/>
                <a:gd name="T41" fmla="*/ 94 h 294"/>
                <a:gd name="T42" fmla="*/ 690 w 1178"/>
                <a:gd name="T43" fmla="*/ 292 h 294"/>
                <a:gd name="T44" fmla="*/ 685 w 1178"/>
                <a:gd name="T45" fmla="*/ 283 h 294"/>
                <a:gd name="T46" fmla="*/ 760 w 1178"/>
                <a:gd name="T47" fmla="*/ 34 h 294"/>
                <a:gd name="T48" fmla="*/ 1000 w 1178"/>
                <a:gd name="T49" fmla="*/ 190 h 294"/>
                <a:gd name="T50" fmla="*/ 1057 w 1178"/>
                <a:gd name="T51" fmla="*/ 257 h 294"/>
                <a:gd name="T52" fmla="*/ 1081 w 1178"/>
                <a:gd name="T53" fmla="*/ 294 h 294"/>
                <a:gd name="T54" fmla="*/ 277 w 1178"/>
                <a:gd name="T55" fmla="*/ 294 h 294"/>
                <a:gd name="T56" fmla="*/ 300 w 1178"/>
                <a:gd name="T57" fmla="*/ 257 h 294"/>
                <a:gd name="T58" fmla="*/ 356 w 1178"/>
                <a:gd name="T59" fmla="*/ 190 h 294"/>
                <a:gd name="T60" fmla="*/ 597 w 1178"/>
                <a:gd name="T61" fmla="*/ 34 h 294"/>
                <a:gd name="T62" fmla="*/ 672 w 1178"/>
                <a:gd name="T63" fmla="*/ 283 h 294"/>
                <a:gd name="T64" fmla="*/ 666 w 1178"/>
                <a:gd name="T65" fmla="*/ 292 h 294"/>
                <a:gd name="T66" fmla="*/ 641 w 1178"/>
                <a:gd name="T67" fmla="*/ 94 h 294"/>
                <a:gd name="T68" fmla="*/ 519 w 1178"/>
                <a:gd name="T69" fmla="*/ 54 h 294"/>
                <a:gd name="T70" fmla="*/ 342 w 1178"/>
                <a:gd name="T71" fmla="*/ 214 h 294"/>
                <a:gd name="T72" fmla="*/ 280 w 1178"/>
                <a:gd name="T73" fmla="*/ 293 h 294"/>
                <a:gd name="T74" fmla="*/ 277 w 1178"/>
                <a:gd name="T75" fmla="*/ 2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8" h="294">
                  <a:moveTo>
                    <a:pt x="1178" y="294"/>
                  </a:moveTo>
                  <a:cubicBezTo>
                    <a:pt x="1125" y="294"/>
                    <a:pt x="1125" y="294"/>
                    <a:pt x="1125" y="294"/>
                  </a:cubicBezTo>
                  <a:cubicBezTo>
                    <a:pt x="1124" y="293"/>
                    <a:pt x="1124" y="293"/>
                    <a:pt x="1124" y="293"/>
                  </a:cubicBezTo>
                  <a:cubicBezTo>
                    <a:pt x="1124" y="293"/>
                    <a:pt x="1082" y="242"/>
                    <a:pt x="1072" y="231"/>
                  </a:cubicBezTo>
                  <a:cubicBezTo>
                    <a:pt x="1068" y="226"/>
                    <a:pt x="1068" y="226"/>
                    <a:pt x="1068" y="226"/>
                  </a:cubicBezTo>
                  <a:cubicBezTo>
                    <a:pt x="1034" y="186"/>
                    <a:pt x="1000" y="145"/>
                    <a:pt x="959" y="111"/>
                  </a:cubicBezTo>
                  <a:cubicBezTo>
                    <a:pt x="918" y="76"/>
                    <a:pt x="877" y="43"/>
                    <a:pt x="833" y="28"/>
                  </a:cubicBezTo>
                  <a:cubicBezTo>
                    <a:pt x="769" y="6"/>
                    <a:pt x="728" y="14"/>
                    <a:pt x="710" y="53"/>
                  </a:cubicBezTo>
                  <a:cubicBezTo>
                    <a:pt x="705" y="63"/>
                    <a:pt x="683" y="64"/>
                    <a:pt x="678" y="64"/>
                  </a:cubicBezTo>
                  <a:cubicBezTo>
                    <a:pt x="674" y="64"/>
                    <a:pt x="652" y="63"/>
                    <a:pt x="647" y="53"/>
                  </a:cubicBezTo>
                  <a:cubicBezTo>
                    <a:pt x="629" y="14"/>
                    <a:pt x="587" y="6"/>
                    <a:pt x="524" y="28"/>
                  </a:cubicBezTo>
                  <a:cubicBezTo>
                    <a:pt x="479" y="43"/>
                    <a:pt x="439" y="76"/>
                    <a:pt x="397" y="111"/>
                  </a:cubicBezTo>
                  <a:cubicBezTo>
                    <a:pt x="357" y="145"/>
                    <a:pt x="322" y="186"/>
                    <a:pt x="289" y="226"/>
                  </a:cubicBezTo>
                  <a:cubicBezTo>
                    <a:pt x="284" y="231"/>
                    <a:pt x="284" y="231"/>
                    <a:pt x="284" y="231"/>
                  </a:cubicBezTo>
                  <a:cubicBezTo>
                    <a:pt x="275" y="242"/>
                    <a:pt x="233" y="293"/>
                    <a:pt x="232" y="293"/>
                  </a:cubicBezTo>
                  <a:cubicBezTo>
                    <a:pt x="232" y="294"/>
                    <a:pt x="232" y="294"/>
                    <a:pt x="232" y="294"/>
                  </a:cubicBezTo>
                  <a:cubicBezTo>
                    <a:pt x="0" y="294"/>
                    <a:pt x="0" y="294"/>
                    <a:pt x="0" y="294"/>
                  </a:cubicBezTo>
                  <a:cubicBezTo>
                    <a:pt x="0" y="289"/>
                    <a:pt x="0" y="289"/>
                    <a:pt x="0" y="289"/>
                  </a:cubicBezTo>
                  <a:cubicBezTo>
                    <a:pt x="229" y="289"/>
                    <a:pt x="229" y="289"/>
                    <a:pt x="229" y="289"/>
                  </a:cubicBezTo>
                  <a:cubicBezTo>
                    <a:pt x="235" y="282"/>
                    <a:pt x="271" y="238"/>
                    <a:pt x="280" y="227"/>
                  </a:cubicBezTo>
                  <a:cubicBezTo>
                    <a:pt x="285" y="222"/>
                    <a:pt x="285" y="222"/>
                    <a:pt x="285" y="222"/>
                  </a:cubicBezTo>
                  <a:cubicBezTo>
                    <a:pt x="318" y="183"/>
                    <a:pt x="353" y="141"/>
                    <a:pt x="394" y="107"/>
                  </a:cubicBezTo>
                  <a:cubicBezTo>
                    <a:pt x="436" y="72"/>
                    <a:pt x="477" y="39"/>
                    <a:pt x="522" y="23"/>
                  </a:cubicBezTo>
                  <a:cubicBezTo>
                    <a:pt x="589" y="0"/>
                    <a:pt x="632" y="9"/>
                    <a:pt x="652" y="51"/>
                  </a:cubicBezTo>
                  <a:cubicBezTo>
                    <a:pt x="654" y="56"/>
                    <a:pt x="667" y="58"/>
                    <a:pt x="678" y="58"/>
                  </a:cubicBezTo>
                  <a:cubicBezTo>
                    <a:pt x="690" y="58"/>
                    <a:pt x="703" y="56"/>
                    <a:pt x="705" y="51"/>
                  </a:cubicBezTo>
                  <a:cubicBezTo>
                    <a:pt x="724" y="9"/>
                    <a:pt x="768" y="0"/>
                    <a:pt x="834" y="23"/>
                  </a:cubicBezTo>
                  <a:cubicBezTo>
                    <a:pt x="880" y="39"/>
                    <a:pt x="921" y="72"/>
                    <a:pt x="963" y="107"/>
                  </a:cubicBezTo>
                  <a:cubicBezTo>
                    <a:pt x="1003" y="141"/>
                    <a:pt x="1038" y="183"/>
                    <a:pt x="1072" y="222"/>
                  </a:cubicBezTo>
                  <a:cubicBezTo>
                    <a:pt x="1076" y="227"/>
                    <a:pt x="1076" y="227"/>
                    <a:pt x="1076" y="227"/>
                  </a:cubicBezTo>
                  <a:cubicBezTo>
                    <a:pt x="1085" y="238"/>
                    <a:pt x="1122" y="282"/>
                    <a:pt x="1128" y="289"/>
                  </a:cubicBezTo>
                  <a:cubicBezTo>
                    <a:pt x="1178" y="289"/>
                    <a:pt x="1178" y="289"/>
                    <a:pt x="1178" y="289"/>
                  </a:cubicBezTo>
                  <a:lnTo>
                    <a:pt x="1178" y="294"/>
                  </a:lnTo>
                  <a:close/>
                  <a:moveTo>
                    <a:pt x="1079" y="294"/>
                  </a:moveTo>
                  <a:cubicBezTo>
                    <a:pt x="1079" y="292"/>
                    <a:pt x="1079" y="292"/>
                    <a:pt x="1079" y="292"/>
                  </a:cubicBezTo>
                  <a:cubicBezTo>
                    <a:pt x="1077" y="293"/>
                    <a:pt x="1077" y="293"/>
                    <a:pt x="1077" y="293"/>
                  </a:cubicBezTo>
                  <a:cubicBezTo>
                    <a:pt x="1076" y="290"/>
                    <a:pt x="1055" y="263"/>
                    <a:pt x="1053" y="260"/>
                  </a:cubicBezTo>
                  <a:cubicBezTo>
                    <a:pt x="1039" y="243"/>
                    <a:pt x="1026" y="228"/>
                    <a:pt x="1014" y="214"/>
                  </a:cubicBezTo>
                  <a:cubicBezTo>
                    <a:pt x="1008" y="208"/>
                    <a:pt x="1002" y="201"/>
                    <a:pt x="996" y="194"/>
                  </a:cubicBezTo>
                  <a:cubicBezTo>
                    <a:pt x="950" y="140"/>
                    <a:pt x="902" y="84"/>
                    <a:pt x="838" y="54"/>
                  </a:cubicBezTo>
                  <a:cubicBezTo>
                    <a:pt x="814" y="44"/>
                    <a:pt x="786" y="33"/>
                    <a:pt x="761" y="40"/>
                  </a:cubicBezTo>
                  <a:cubicBezTo>
                    <a:pt x="736" y="46"/>
                    <a:pt x="723" y="73"/>
                    <a:pt x="715" y="94"/>
                  </a:cubicBezTo>
                  <a:cubicBezTo>
                    <a:pt x="695" y="156"/>
                    <a:pt x="693" y="218"/>
                    <a:pt x="690" y="283"/>
                  </a:cubicBezTo>
                  <a:cubicBezTo>
                    <a:pt x="690" y="292"/>
                    <a:pt x="690" y="292"/>
                    <a:pt x="690" y="292"/>
                  </a:cubicBezTo>
                  <a:cubicBezTo>
                    <a:pt x="685" y="291"/>
                    <a:pt x="685" y="291"/>
                    <a:pt x="685" y="291"/>
                  </a:cubicBezTo>
                  <a:cubicBezTo>
                    <a:pt x="685" y="283"/>
                    <a:pt x="685" y="283"/>
                    <a:pt x="685" y="283"/>
                  </a:cubicBezTo>
                  <a:cubicBezTo>
                    <a:pt x="687" y="217"/>
                    <a:pt x="689" y="155"/>
                    <a:pt x="710" y="92"/>
                  </a:cubicBezTo>
                  <a:cubicBezTo>
                    <a:pt x="718" y="70"/>
                    <a:pt x="733" y="42"/>
                    <a:pt x="760" y="34"/>
                  </a:cubicBezTo>
                  <a:cubicBezTo>
                    <a:pt x="787" y="28"/>
                    <a:pt x="815" y="38"/>
                    <a:pt x="840" y="50"/>
                  </a:cubicBezTo>
                  <a:cubicBezTo>
                    <a:pt x="905" y="80"/>
                    <a:pt x="954" y="136"/>
                    <a:pt x="1000" y="190"/>
                  </a:cubicBezTo>
                  <a:cubicBezTo>
                    <a:pt x="1006" y="197"/>
                    <a:pt x="1012" y="204"/>
                    <a:pt x="1018" y="211"/>
                  </a:cubicBezTo>
                  <a:cubicBezTo>
                    <a:pt x="1030" y="225"/>
                    <a:pt x="1043" y="240"/>
                    <a:pt x="1057" y="257"/>
                  </a:cubicBezTo>
                  <a:cubicBezTo>
                    <a:pt x="1069" y="272"/>
                    <a:pt x="1083" y="290"/>
                    <a:pt x="1082" y="293"/>
                  </a:cubicBezTo>
                  <a:cubicBezTo>
                    <a:pt x="1081" y="294"/>
                    <a:pt x="1081" y="294"/>
                    <a:pt x="1081" y="294"/>
                  </a:cubicBezTo>
                  <a:lnTo>
                    <a:pt x="1079" y="294"/>
                  </a:lnTo>
                  <a:close/>
                  <a:moveTo>
                    <a:pt x="277" y="294"/>
                  </a:moveTo>
                  <a:cubicBezTo>
                    <a:pt x="275" y="293"/>
                    <a:pt x="275" y="293"/>
                    <a:pt x="275" y="293"/>
                  </a:cubicBezTo>
                  <a:cubicBezTo>
                    <a:pt x="274" y="290"/>
                    <a:pt x="292" y="267"/>
                    <a:pt x="300" y="257"/>
                  </a:cubicBezTo>
                  <a:cubicBezTo>
                    <a:pt x="314" y="240"/>
                    <a:pt x="326" y="225"/>
                    <a:pt x="338" y="211"/>
                  </a:cubicBezTo>
                  <a:cubicBezTo>
                    <a:pt x="344" y="204"/>
                    <a:pt x="350" y="197"/>
                    <a:pt x="356" y="190"/>
                  </a:cubicBezTo>
                  <a:cubicBezTo>
                    <a:pt x="403" y="136"/>
                    <a:pt x="451" y="80"/>
                    <a:pt x="517" y="50"/>
                  </a:cubicBezTo>
                  <a:cubicBezTo>
                    <a:pt x="541" y="38"/>
                    <a:pt x="570" y="28"/>
                    <a:pt x="597" y="34"/>
                  </a:cubicBezTo>
                  <a:cubicBezTo>
                    <a:pt x="624" y="42"/>
                    <a:pt x="639" y="70"/>
                    <a:pt x="646" y="92"/>
                  </a:cubicBezTo>
                  <a:cubicBezTo>
                    <a:pt x="667" y="155"/>
                    <a:pt x="669" y="217"/>
                    <a:pt x="672" y="283"/>
                  </a:cubicBezTo>
                  <a:cubicBezTo>
                    <a:pt x="672" y="291"/>
                    <a:pt x="672" y="291"/>
                    <a:pt x="672" y="291"/>
                  </a:cubicBezTo>
                  <a:cubicBezTo>
                    <a:pt x="666" y="292"/>
                    <a:pt x="666" y="292"/>
                    <a:pt x="666" y="292"/>
                  </a:cubicBezTo>
                  <a:cubicBezTo>
                    <a:pt x="666" y="283"/>
                    <a:pt x="666" y="283"/>
                    <a:pt x="666" y="283"/>
                  </a:cubicBezTo>
                  <a:cubicBezTo>
                    <a:pt x="664" y="218"/>
                    <a:pt x="662" y="156"/>
                    <a:pt x="641" y="94"/>
                  </a:cubicBezTo>
                  <a:cubicBezTo>
                    <a:pt x="634" y="73"/>
                    <a:pt x="620" y="46"/>
                    <a:pt x="595" y="40"/>
                  </a:cubicBezTo>
                  <a:cubicBezTo>
                    <a:pt x="570" y="33"/>
                    <a:pt x="543" y="44"/>
                    <a:pt x="519" y="54"/>
                  </a:cubicBezTo>
                  <a:cubicBezTo>
                    <a:pt x="455" y="84"/>
                    <a:pt x="407" y="140"/>
                    <a:pt x="360" y="194"/>
                  </a:cubicBezTo>
                  <a:cubicBezTo>
                    <a:pt x="354" y="201"/>
                    <a:pt x="348" y="208"/>
                    <a:pt x="342" y="214"/>
                  </a:cubicBezTo>
                  <a:cubicBezTo>
                    <a:pt x="330" y="228"/>
                    <a:pt x="318" y="243"/>
                    <a:pt x="304" y="260"/>
                  </a:cubicBezTo>
                  <a:cubicBezTo>
                    <a:pt x="302" y="263"/>
                    <a:pt x="281" y="290"/>
                    <a:pt x="280" y="293"/>
                  </a:cubicBezTo>
                  <a:cubicBezTo>
                    <a:pt x="278" y="291"/>
                    <a:pt x="278" y="291"/>
                    <a:pt x="278" y="291"/>
                  </a:cubicBezTo>
                  <a:cubicBezTo>
                    <a:pt x="277" y="292"/>
                    <a:pt x="277" y="292"/>
                    <a:pt x="277" y="292"/>
                  </a:cubicBezTo>
                  <a:lnTo>
                    <a:pt x="277" y="29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8">
              <a:extLst>
                <a:ext uri="{FF2B5EF4-FFF2-40B4-BE49-F238E27FC236}">
                  <a16:creationId xmlns:a16="http://schemas.microsoft.com/office/drawing/2014/main" id="{8F8F84A4-4AD1-4390-B825-8EC49D559BFA}"/>
                </a:ext>
              </a:extLst>
            </p:cNvPr>
            <p:cNvSpPr>
              <a:spLocks/>
            </p:cNvSpPr>
            <p:nvPr/>
          </p:nvSpPr>
          <p:spPr bwMode="auto">
            <a:xfrm>
              <a:off x="2784" y="1893"/>
              <a:ext cx="1027" cy="228"/>
            </a:xfrm>
            <a:custGeom>
              <a:avLst/>
              <a:gdLst>
                <a:gd name="T0" fmla="*/ 1027 w 1027"/>
                <a:gd name="T1" fmla="*/ 228 h 228"/>
                <a:gd name="T2" fmla="*/ 879 w 1027"/>
                <a:gd name="T3" fmla="*/ 228 h 228"/>
                <a:gd name="T4" fmla="*/ 879 w 1027"/>
                <a:gd name="T5" fmla="*/ 11 h 228"/>
                <a:gd name="T6" fmla="*/ 67 w 1027"/>
                <a:gd name="T7" fmla="*/ 11 h 228"/>
                <a:gd name="T8" fmla="*/ 67 w 1027"/>
                <a:gd name="T9" fmla="*/ 228 h 228"/>
                <a:gd name="T10" fmla="*/ 0 w 1027"/>
                <a:gd name="T11" fmla="*/ 228 h 228"/>
                <a:gd name="T12" fmla="*/ 0 w 1027"/>
                <a:gd name="T13" fmla="*/ 219 h 228"/>
                <a:gd name="T14" fmla="*/ 57 w 1027"/>
                <a:gd name="T15" fmla="*/ 219 h 228"/>
                <a:gd name="T16" fmla="*/ 57 w 1027"/>
                <a:gd name="T17" fmla="*/ 0 h 228"/>
                <a:gd name="T18" fmla="*/ 887 w 1027"/>
                <a:gd name="T19" fmla="*/ 0 h 228"/>
                <a:gd name="T20" fmla="*/ 887 w 1027"/>
                <a:gd name="T21" fmla="*/ 219 h 228"/>
                <a:gd name="T22" fmla="*/ 1027 w 1027"/>
                <a:gd name="T23" fmla="*/ 219 h 228"/>
                <a:gd name="T24" fmla="*/ 1027 w 1027"/>
                <a:gd name="T2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7" h="228">
                  <a:moveTo>
                    <a:pt x="1027" y="228"/>
                  </a:moveTo>
                  <a:lnTo>
                    <a:pt x="879" y="228"/>
                  </a:lnTo>
                  <a:lnTo>
                    <a:pt x="879" y="11"/>
                  </a:lnTo>
                  <a:lnTo>
                    <a:pt x="67" y="11"/>
                  </a:lnTo>
                  <a:lnTo>
                    <a:pt x="67" y="228"/>
                  </a:lnTo>
                  <a:lnTo>
                    <a:pt x="0" y="228"/>
                  </a:lnTo>
                  <a:lnTo>
                    <a:pt x="0" y="219"/>
                  </a:lnTo>
                  <a:lnTo>
                    <a:pt x="57" y="219"/>
                  </a:lnTo>
                  <a:lnTo>
                    <a:pt x="57" y="0"/>
                  </a:lnTo>
                  <a:lnTo>
                    <a:pt x="887" y="0"/>
                  </a:lnTo>
                  <a:lnTo>
                    <a:pt x="887" y="219"/>
                  </a:lnTo>
                  <a:lnTo>
                    <a:pt x="1027" y="219"/>
                  </a:lnTo>
                  <a:lnTo>
                    <a:pt x="1027" y="22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9">
              <a:extLst>
                <a:ext uri="{FF2B5EF4-FFF2-40B4-BE49-F238E27FC236}">
                  <a16:creationId xmlns:a16="http://schemas.microsoft.com/office/drawing/2014/main" id="{45DFD183-1292-41BB-9BDC-ECBBD4B8D4DC}"/>
                </a:ext>
              </a:extLst>
            </p:cNvPr>
            <p:cNvSpPr>
              <a:spLocks/>
            </p:cNvSpPr>
            <p:nvPr/>
          </p:nvSpPr>
          <p:spPr bwMode="auto">
            <a:xfrm>
              <a:off x="3159" y="1948"/>
              <a:ext cx="183" cy="169"/>
            </a:xfrm>
            <a:custGeom>
              <a:avLst/>
              <a:gdLst>
                <a:gd name="T0" fmla="*/ 5 w 107"/>
                <a:gd name="T1" fmla="*/ 98 h 98"/>
                <a:gd name="T2" fmla="*/ 0 w 107"/>
                <a:gd name="T3" fmla="*/ 98 h 98"/>
                <a:gd name="T4" fmla="*/ 0 w 107"/>
                <a:gd name="T5" fmla="*/ 13 h 98"/>
                <a:gd name="T6" fmla="*/ 6 w 107"/>
                <a:gd name="T7" fmla="*/ 7 h 98"/>
                <a:gd name="T8" fmla="*/ 11 w 107"/>
                <a:gd name="T9" fmla="*/ 6 h 98"/>
                <a:gd name="T10" fmla="*/ 19 w 107"/>
                <a:gd name="T11" fmla="*/ 4 h 98"/>
                <a:gd name="T12" fmla="*/ 28 w 107"/>
                <a:gd name="T13" fmla="*/ 0 h 98"/>
                <a:gd name="T14" fmla="*/ 29 w 107"/>
                <a:gd name="T15" fmla="*/ 0 h 98"/>
                <a:gd name="T16" fmla="*/ 59 w 107"/>
                <a:gd name="T17" fmla="*/ 0 h 98"/>
                <a:gd name="T18" fmla="*/ 78 w 107"/>
                <a:gd name="T19" fmla="*/ 0 h 98"/>
                <a:gd name="T20" fmla="*/ 86 w 107"/>
                <a:gd name="T21" fmla="*/ 4 h 98"/>
                <a:gd name="T22" fmla="*/ 91 w 107"/>
                <a:gd name="T23" fmla="*/ 5 h 98"/>
                <a:gd name="T24" fmla="*/ 94 w 107"/>
                <a:gd name="T25" fmla="*/ 5 h 98"/>
                <a:gd name="T26" fmla="*/ 94 w 107"/>
                <a:gd name="T27" fmla="*/ 6 h 98"/>
                <a:gd name="T28" fmla="*/ 107 w 107"/>
                <a:gd name="T29" fmla="*/ 20 h 98"/>
                <a:gd name="T30" fmla="*/ 107 w 107"/>
                <a:gd name="T31" fmla="*/ 74 h 98"/>
                <a:gd name="T32" fmla="*/ 107 w 107"/>
                <a:gd name="T33" fmla="*/ 97 h 98"/>
                <a:gd name="T34" fmla="*/ 102 w 107"/>
                <a:gd name="T35" fmla="*/ 97 h 98"/>
                <a:gd name="T36" fmla="*/ 101 w 107"/>
                <a:gd name="T37" fmla="*/ 74 h 98"/>
                <a:gd name="T38" fmla="*/ 101 w 107"/>
                <a:gd name="T39" fmla="*/ 20 h 98"/>
                <a:gd name="T40" fmla="*/ 94 w 107"/>
                <a:gd name="T41" fmla="*/ 11 h 98"/>
                <a:gd name="T42" fmla="*/ 93 w 107"/>
                <a:gd name="T43" fmla="*/ 11 h 98"/>
                <a:gd name="T44" fmla="*/ 91 w 107"/>
                <a:gd name="T45" fmla="*/ 11 h 98"/>
                <a:gd name="T46" fmla="*/ 82 w 107"/>
                <a:gd name="T47" fmla="*/ 7 h 98"/>
                <a:gd name="T48" fmla="*/ 78 w 107"/>
                <a:gd name="T49" fmla="*/ 6 h 98"/>
                <a:gd name="T50" fmla="*/ 59 w 107"/>
                <a:gd name="T51" fmla="*/ 6 h 98"/>
                <a:gd name="T52" fmla="*/ 29 w 107"/>
                <a:gd name="T53" fmla="*/ 6 h 98"/>
                <a:gd name="T54" fmla="*/ 27 w 107"/>
                <a:gd name="T55" fmla="*/ 6 h 98"/>
                <a:gd name="T56" fmla="*/ 24 w 107"/>
                <a:gd name="T57" fmla="*/ 7 h 98"/>
                <a:gd name="T58" fmla="*/ 20 w 107"/>
                <a:gd name="T59" fmla="*/ 10 h 98"/>
                <a:gd name="T60" fmla="*/ 13 w 107"/>
                <a:gd name="T61" fmla="*/ 11 h 98"/>
                <a:gd name="T62" fmla="*/ 6 w 107"/>
                <a:gd name="T63" fmla="*/ 12 h 98"/>
                <a:gd name="T64" fmla="*/ 5 w 107"/>
                <a:gd name="T65" fmla="*/ 12 h 98"/>
                <a:gd name="T66" fmla="*/ 5 w 107"/>
                <a:gd name="T67" fmla="*/ 13 h 98"/>
                <a:gd name="T68" fmla="*/ 5 w 107"/>
                <a:gd name="T6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8">
                  <a:moveTo>
                    <a:pt x="5" y="98"/>
                  </a:moveTo>
                  <a:cubicBezTo>
                    <a:pt x="0" y="98"/>
                    <a:pt x="0" y="98"/>
                    <a:pt x="0" y="98"/>
                  </a:cubicBezTo>
                  <a:cubicBezTo>
                    <a:pt x="0" y="65"/>
                    <a:pt x="0" y="46"/>
                    <a:pt x="0" y="13"/>
                  </a:cubicBezTo>
                  <a:cubicBezTo>
                    <a:pt x="0" y="11"/>
                    <a:pt x="1" y="7"/>
                    <a:pt x="6" y="7"/>
                  </a:cubicBezTo>
                  <a:cubicBezTo>
                    <a:pt x="8" y="6"/>
                    <a:pt x="10" y="6"/>
                    <a:pt x="11" y="6"/>
                  </a:cubicBezTo>
                  <a:cubicBezTo>
                    <a:pt x="14" y="5"/>
                    <a:pt x="16" y="4"/>
                    <a:pt x="19" y="4"/>
                  </a:cubicBezTo>
                  <a:cubicBezTo>
                    <a:pt x="21" y="0"/>
                    <a:pt x="25" y="0"/>
                    <a:pt x="28" y="0"/>
                  </a:cubicBezTo>
                  <a:cubicBezTo>
                    <a:pt x="28" y="0"/>
                    <a:pt x="29" y="0"/>
                    <a:pt x="29" y="0"/>
                  </a:cubicBezTo>
                  <a:cubicBezTo>
                    <a:pt x="39" y="0"/>
                    <a:pt x="49" y="0"/>
                    <a:pt x="59" y="0"/>
                  </a:cubicBezTo>
                  <a:cubicBezTo>
                    <a:pt x="78" y="0"/>
                    <a:pt x="78" y="0"/>
                    <a:pt x="78" y="0"/>
                  </a:cubicBezTo>
                  <a:cubicBezTo>
                    <a:pt x="81" y="0"/>
                    <a:pt x="84" y="1"/>
                    <a:pt x="86" y="4"/>
                  </a:cubicBezTo>
                  <a:cubicBezTo>
                    <a:pt x="87" y="5"/>
                    <a:pt x="89" y="5"/>
                    <a:pt x="91" y="5"/>
                  </a:cubicBezTo>
                  <a:cubicBezTo>
                    <a:pt x="92" y="5"/>
                    <a:pt x="93" y="5"/>
                    <a:pt x="94" y="5"/>
                  </a:cubicBezTo>
                  <a:cubicBezTo>
                    <a:pt x="94" y="6"/>
                    <a:pt x="94" y="6"/>
                    <a:pt x="94" y="6"/>
                  </a:cubicBezTo>
                  <a:cubicBezTo>
                    <a:pt x="106" y="7"/>
                    <a:pt x="107" y="8"/>
                    <a:pt x="107" y="20"/>
                  </a:cubicBezTo>
                  <a:cubicBezTo>
                    <a:pt x="107" y="74"/>
                    <a:pt x="107" y="74"/>
                    <a:pt x="107" y="74"/>
                  </a:cubicBezTo>
                  <a:cubicBezTo>
                    <a:pt x="107" y="81"/>
                    <a:pt x="107" y="86"/>
                    <a:pt x="107" y="97"/>
                  </a:cubicBezTo>
                  <a:cubicBezTo>
                    <a:pt x="102" y="97"/>
                    <a:pt x="102" y="97"/>
                    <a:pt x="102" y="97"/>
                  </a:cubicBezTo>
                  <a:cubicBezTo>
                    <a:pt x="101" y="86"/>
                    <a:pt x="101" y="81"/>
                    <a:pt x="101" y="74"/>
                  </a:cubicBezTo>
                  <a:cubicBezTo>
                    <a:pt x="101" y="20"/>
                    <a:pt x="101" y="20"/>
                    <a:pt x="101" y="20"/>
                  </a:cubicBezTo>
                  <a:cubicBezTo>
                    <a:pt x="101" y="12"/>
                    <a:pt x="101" y="12"/>
                    <a:pt x="94" y="11"/>
                  </a:cubicBezTo>
                  <a:cubicBezTo>
                    <a:pt x="93" y="11"/>
                    <a:pt x="93" y="11"/>
                    <a:pt x="93" y="11"/>
                  </a:cubicBezTo>
                  <a:cubicBezTo>
                    <a:pt x="92" y="11"/>
                    <a:pt x="92" y="11"/>
                    <a:pt x="91" y="11"/>
                  </a:cubicBezTo>
                  <a:cubicBezTo>
                    <a:pt x="88" y="10"/>
                    <a:pt x="84" y="10"/>
                    <a:pt x="82" y="7"/>
                  </a:cubicBezTo>
                  <a:cubicBezTo>
                    <a:pt x="81" y="6"/>
                    <a:pt x="80" y="6"/>
                    <a:pt x="78" y="6"/>
                  </a:cubicBezTo>
                  <a:cubicBezTo>
                    <a:pt x="59" y="6"/>
                    <a:pt x="59" y="6"/>
                    <a:pt x="59" y="6"/>
                  </a:cubicBezTo>
                  <a:cubicBezTo>
                    <a:pt x="49" y="6"/>
                    <a:pt x="39" y="6"/>
                    <a:pt x="29" y="6"/>
                  </a:cubicBezTo>
                  <a:cubicBezTo>
                    <a:pt x="28" y="6"/>
                    <a:pt x="28" y="6"/>
                    <a:pt x="27" y="6"/>
                  </a:cubicBezTo>
                  <a:cubicBezTo>
                    <a:pt x="24" y="5"/>
                    <a:pt x="24" y="5"/>
                    <a:pt x="24" y="7"/>
                  </a:cubicBezTo>
                  <a:cubicBezTo>
                    <a:pt x="24" y="8"/>
                    <a:pt x="23" y="10"/>
                    <a:pt x="20" y="10"/>
                  </a:cubicBezTo>
                  <a:cubicBezTo>
                    <a:pt x="17" y="10"/>
                    <a:pt x="15" y="10"/>
                    <a:pt x="13" y="11"/>
                  </a:cubicBezTo>
                  <a:cubicBezTo>
                    <a:pt x="11" y="11"/>
                    <a:pt x="9" y="12"/>
                    <a:pt x="6" y="12"/>
                  </a:cubicBezTo>
                  <a:cubicBezTo>
                    <a:pt x="6" y="12"/>
                    <a:pt x="5" y="12"/>
                    <a:pt x="5" y="12"/>
                  </a:cubicBezTo>
                  <a:cubicBezTo>
                    <a:pt x="5" y="12"/>
                    <a:pt x="5" y="12"/>
                    <a:pt x="5" y="13"/>
                  </a:cubicBezTo>
                  <a:cubicBezTo>
                    <a:pt x="5" y="46"/>
                    <a:pt x="5" y="65"/>
                    <a:pt x="5" y="9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10">
              <a:extLst>
                <a:ext uri="{FF2B5EF4-FFF2-40B4-BE49-F238E27FC236}">
                  <a16:creationId xmlns:a16="http://schemas.microsoft.com/office/drawing/2014/main" id="{A09C3DEC-F3BB-4AF0-B11E-6BBC533AB390}"/>
                </a:ext>
              </a:extLst>
            </p:cNvPr>
            <p:cNvSpPr>
              <a:spLocks noEditPoints="1"/>
            </p:cNvSpPr>
            <p:nvPr/>
          </p:nvSpPr>
          <p:spPr bwMode="auto">
            <a:xfrm>
              <a:off x="2647" y="1656"/>
              <a:ext cx="1226" cy="229"/>
            </a:xfrm>
            <a:custGeom>
              <a:avLst/>
              <a:gdLst>
                <a:gd name="T0" fmla="*/ 67 w 716"/>
                <a:gd name="T1" fmla="*/ 112 h 133"/>
                <a:gd name="T2" fmla="*/ 49 w 716"/>
                <a:gd name="T3" fmla="*/ 101 h 133"/>
                <a:gd name="T4" fmla="*/ 30 w 716"/>
                <a:gd name="T5" fmla="*/ 86 h 133"/>
                <a:gd name="T6" fmla="*/ 11 w 716"/>
                <a:gd name="T7" fmla="*/ 53 h 133"/>
                <a:gd name="T8" fmla="*/ 25 w 716"/>
                <a:gd name="T9" fmla="*/ 52 h 133"/>
                <a:gd name="T10" fmla="*/ 36 w 716"/>
                <a:gd name="T11" fmla="*/ 52 h 133"/>
                <a:gd name="T12" fmla="*/ 45 w 716"/>
                <a:gd name="T13" fmla="*/ 52 h 133"/>
                <a:gd name="T14" fmla="*/ 55 w 716"/>
                <a:gd name="T15" fmla="*/ 54 h 133"/>
                <a:gd name="T16" fmla="*/ 72 w 716"/>
                <a:gd name="T17" fmla="*/ 60 h 133"/>
                <a:gd name="T18" fmla="*/ 73 w 716"/>
                <a:gd name="T19" fmla="*/ 56 h 133"/>
                <a:gd name="T20" fmla="*/ 93 w 716"/>
                <a:gd name="T21" fmla="*/ 56 h 133"/>
                <a:gd name="T22" fmla="*/ 127 w 716"/>
                <a:gd name="T23" fmla="*/ 62 h 133"/>
                <a:gd name="T24" fmla="*/ 150 w 716"/>
                <a:gd name="T25" fmla="*/ 62 h 133"/>
                <a:gd name="T26" fmla="*/ 173 w 716"/>
                <a:gd name="T27" fmla="*/ 48 h 133"/>
                <a:gd name="T28" fmla="*/ 178 w 716"/>
                <a:gd name="T29" fmla="*/ 19 h 133"/>
                <a:gd name="T30" fmla="*/ 190 w 716"/>
                <a:gd name="T31" fmla="*/ 11 h 133"/>
                <a:gd name="T32" fmla="*/ 207 w 716"/>
                <a:gd name="T33" fmla="*/ 2 h 133"/>
                <a:gd name="T34" fmla="*/ 211 w 716"/>
                <a:gd name="T35" fmla="*/ 23 h 133"/>
                <a:gd name="T36" fmla="*/ 496 w 716"/>
                <a:gd name="T37" fmla="*/ 27 h 133"/>
                <a:gd name="T38" fmla="*/ 516 w 716"/>
                <a:gd name="T39" fmla="*/ 8 h 133"/>
                <a:gd name="T40" fmla="*/ 530 w 716"/>
                <a:gd name="T41" fmla="*/ 10 h 133"/>
                <a:gd name="T42" fmla="*/ 536 w 716"/>
                <a:gd name="T43" fmla="*/ 28 h 133"/>
                <a:gd name="T44" fmla="*/ 561 w 716"/>
                <a:gd name="T45" fmla="*/ 62 h 133"/>
                <a:gd name="T46" fmla="*/ 612 w 716"/>
                <a:gd name="T47" fmla="*/ 56 h 133"/>
                <a:gd name="T48" fmla="*/ 622 w 716"/>
                <a:gd name="T49" fmla="*/ 64 h 133"/>
                <a:gd name="T50" fmla="*/ 635 w 716"/>
                <a:gd name="T51" fmla="*/ 59 h 133"/>
                <a:gd name="T52" fmla="*/ 649 w 716"/>
                <a:gd name="T53" fmla="*/ 63 h 133"/>
                <a:gd name="T54" fmla="*/ 662 w 716"/>
                <a:gd name="T55" fmla="*/ 61 h 133"/>
                <a:gd name="T56" fmla="*/ 678 w 716"/>
                <a:gd name="T57" fmla="*/ 56 h 133"/>
                <a:gd name="T58" fmla="*/ 691 w 716"/>
                <a:gd name="T59" fmla="*/ 54 h 133"/>
                <a:gd name="T60" fmla="*/ 702 w 716"/>
                <a:gd name="T61" fmla="*/ 52 h 133"/>
                <a:gd name="T62" fmla="*/ 714 w 716"/>
                <a:gd name="T63" fmla="*/ 60 h 133"/>
                <a:gd name="T64" fmla="*/ 684 w 716"/>
                <a:gd name="T65" fmla="*/ 90 h 133"/>
                <a:gd name="T66" fmla="*/ 653 w 716"/>
                <a:gd name="T67" fmla="*/ 108 h 133"/>
                <a:gd name="T68" fmla="*/ 601 w 716"/>
                <a:gd name="T69" fmla="*/ 133 h 133"/>
                <a:gd name="T70" fmla="*/ 599 w 716"/>
                <a:gd name="T71" fmla="*/ 128 h 133"/>
                <a:gd name="T72" fmla="*/ 652 w 716"/>
                <a:gd name="T73" fmla="*/ 103 h 133"/>
                <a:gd name="T74" fmla="*/ 691 w 716"/>
                <a:gd name="T75" fmla="*/ 78 h 133"/>
                <a:gd name="T76" fmla="*/ 701 w 716"/>
                <a:gd name="T77" fmla="*/ 58 h 133"/>
                <a:gd name="T78" fmla="*/ 683 w 716"/>
                <a:gd name="T79" fmla="*/ 57 h 133"/>
                <a:gd name="T80" fmla="*/ 657 w 716"/>
                <a:gd name="T81" fmla="*/ 64 h 133"/>
                <a:gd name="T82" fmla="*/ 637 w 716"/>
                <a:gd name="T83" fmla="*/ 70 h 133"/>
                <a:gd name="T84" fmla="*/ 616 w 716"/>
                <a:gd name="T85" fmla="*/ 63 h 133"/>
                <a:gd name="T86" fmla="*/ 606 w 716"/>
                <a:gd name="T87" fmla="*/ 66 h 133"/>
                <a:gd name="T88" fmla="*/ 562 w 716"/>
                <a:gd name="T89" fmla="*/ 67 h 133"/>
                <a:gd name="T90" fmla="*/ 530 w 716"/>
                <a:gd name="T91" fmla="*/ 26 h 133"/>
                <a:gd name="T92" fmla="*/ 518 w 716"/>
                <a:gd name="T93" fmla="*/ 15 h 133"/>
                <a:gd name="T94" fmla="*/ 508 w 716"/>
                <a:gd name="T95" fmla="*/ 21 h 133"/>
                <a:gd name="T96" fmla="*/ 220 w 716"/>
                <a:gd name="T97" fmla="*/ 32 h 133"/>
                <a:gd name="T98" fmla="*/ 206 w 716"/>
                <a:gd name="T99" fmla="*/ 15 h 133"/>
                <a:gd name="T100" fmla="*/ 193 w 716"/>
                <a:gd name="T101" fmla="*/ 16 h 133"/>
                <a:gd name="T102" fmla="*/ 182 w 716"/>
                <a:gd name="T103" fmla="*/ 30 h 133"/>
                <a:gd name="T104" fmla="*/ 152 w 716"/>
                <a:gd name="T105" fmla="*/ 67 h 133"/>
                <a:gd name="T106" fmla="*/ 108 w 716"/>
                <a:gd name="T107" fmla="*/ 66 h 133"/>
                <a:gd name="T108" fmla="*/ 96 w 716"/>
                <a:gd name="T109" fmla="*/ 60 h 133"/>
                <a:gd name="T110" fmla="*/ 80 w 716"/>
                <a:gd name="T111" fmla="*/ 68 h 133"/>
                <a:gd name="T112" fmla="*/ 56 w 716"/>
                <a:gd name="T113" fmla="*/ 64 h 133"/>
                <a:gd name="T114" fmla="*/ 33 w 716"/>
                <a:gd name="T115" fmla="*/ 57 h 133"/>
                <a:gd name="T116" fmla="*/ 19 w 716"/>
                <a:gd name="T117" fmla="*/ 54 h 133"/>
                <a:gd name="T118" fmla="*/ 6 w 716"/>
                <a:gd name="T119" fmla="*/ 67 h 133"/>
                <a:gd name="T120" fmla="*/ 37 w 716"/>
                <a:gd name="T121" fmla="*/ 86 h 133"/>
                <a:gd name="T122" fmla="*/ 56 w 716"/>
                <a:gd name="T123"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6" h="133">
                  <a:moveTo>
                    <a:pt x="113" y="133"/>
                  </a:moveTo>
                  <a:cubicBezTo>
                    <a:pt x="112" y="133"/>
                    <a:pt x="112" y="133"/>
                    <a:pt x="112" y="133"/>
                  </a:cubicBezTo>
                  <a:cubicBezTo>
                    <a:pt x="103" y="130"/>
                    <a:pt x="94" y="126"/>
                    <a:pt x="85" y="122"/>
                  </a:cubicBezTo>
                  <a:cubicBezTo>
                    <a:pt x="83" y="121"/>
                    <a:pt x="81" y="120"/>
                    <a:pt x="80" y="119"/>
                  </a:cubicBezTo>
                  <a:cubicBezTo>
                    <a:pt x="76" y="117"/>
                    <a:pt x="73" y="115"/>
                    <a:pt x="69" y="114"/>
                  </a:cubicBezTo>
                  <a:cubicBezTo>
                    <a:pt x="67" y="114"/>
                    <a:pt x="67" y="114"/>
                    <a:pt x="67" y="114"/>
                  </a:cubicBezTo>
                  <a:cubicBezTo>
                    <a:pt x="67" y="112"/>
                    <a:pt x="67" y="112"/>
                    <a:pt x="67" y="112"/>
                  </a:cubicBezTo>
                  <a:cubicBezTo>
                    <a:pt x="67" y="112"/>
                    <a:pt x="67" y="112"/>
                    <a:pt x="65" y="111"/>
                  </a:cubicBezTo>
                  <a:cubicBezTo>
                    <a:pt x="64" y="111"/>
                    <a:pt x="62" y="110"/>
                    <a:pt x="60" y="108"/>
                  </a:cubicBezTo>
                  <a:cubicBezTo>
                    <a:pt x="60" y="108"/>
                    <a:pt x="60" y="108"/>
                    <a:pt x="60" y="108"/>
                  </a:cubicBezTo>
                  <a:cubicBezTo>
                    <a:pt x="57" y="108"/>
                    <a:pt x="55" y="107"/>
                    <a:pt x="55" y="104"/>
                  </a:cubicBezTo>
                  <a:cubicBezTo>
                    <a:pt x="54" y="104"/>
                    <a:pt x="54" y="104"/>
                    <a:pt x="54" y="104"/>
                  </a:cubicBezTo>
                  <a:cubicBezTo>
                    <a:pt x="52" y="103"/>
                    <a:pt x="52" y="103"/>
                    <a:pt x="52" y="103"/>
                  </a:cubicBezTo>
                  <a:cubicBezTo>
                    <a:pt x="52" y="102"/>
                    <a:pt x="51" y="102"/>
                    <a:pt x="49" y="101"/>
                  </a:cubicBezTo>
                  <a:cubicBezTo>
                    <a:pt x="47" y="100"/>
                    <a:pt x="44" y="99"/>
                    <a:pt x="43" y="96"/>
                  </a:cubicBezTo>
                  <a:cubicBezTo>
                    <a:pt x="43" y="96"/>
                    <a:pt x="42" y="96"/>
                    <a:pt x="42" y="96"/>
                  </a:cubicBezTo>
                  <a:cubicBezTo>
                    <a:pt x="39" y="96"/>
                    <a:pt x="38" y="93"/>
                    <a:pt x="37" y="92"/>
                  </a:cubicBezTo>
                  <a:cubicBezTo>
                    <a:pt x="37" y="92"/>
                    <a:pt x="37" y="91"/>
                    <a:pt x="37" y="91"/>
                  </a:cubicBezTo>
                  <a:cubicBezTo>
                    <a:pt x="37" y="91"/>
                    <a:pt x="37" y="91"/>
                    <a:pt x="37" y="91"/>
                  </a:cubicBezTo>
                  <a:cubicBezTo>
                    <a:pt x="35" y="91"/>
                    <a:pt x="33" y="91"/>
                    <a:pt x="31" y="89"/>
                  </a:cubicBezTo>
                  <a:cubicBezTo>
                    <a:pt x="31" y="88"/>
                    <a:pt x="30" y="87"/>
                    <a:pt x="30" y="86"/>
                  </a:cubicBezTo>
                  <a:cubicBezTo>
                    <a:pt x="25" y="84"/>
                    <a:pt x="21" y="82"/>
                    <a:pt x="16" y="80"/>
                  </a:cubicBezTo>
                  <a:cubicBezTo>
                    <a:pt x="13" y="78"/>
                    <a:pt x="10" y="76"/>
                    <a:pt x="7" y="75"/>
                  </a:cubicBezTo>
                  <a:cubicBezTo>
                    <a:pt x="4" y="74"/>
                    <a:pt x="2" y="71"/>
                    <a:pt x="1" y="68"/>
                  </a:cubicBezTo>
                  <a:cubicBezTo>
                    <a:pt x="0" y="67"/>
                    <a:pt x="0" y="65"/>
                    <a:pt x="1" y="63"/>
                  </a:cubicBezTo>
                  <a:cubicBezTo>
                    <a:pt x="2" y="62"/>
                    <a:pt x="3" y="61"/>
                    <a:pt x="6" y="62"/>
                  </a:cubicBezTo>
                  <a:cubicBezTo>
                    <a:pt x="5" y="59"/>
                    <a:pt x="7" y="57"/>
                    <a:pt x="8" y="56"/>
                  </a:cubicBezTo>
                  <a:cubicBezTo>
                    <a:pt x="9" y="55"/>
                    <a:pt x="10" y="54"/>
                    <a:pt x="11" y="53"/>
                  </a:cubicBezTo>
                  <a:cubicBezTo>
                    <a:pt x="13" y="52"/>
                    <a:pt x="14" y="52"/>
                    <a:pt x="13" y="51"/>
                  </a:cubicBezTo>
                  <a:cubicBezTo>
                    <a:pt x="13" y="47"/>
                    <a:pt x="13" y="47"/>
                    <a:pt x="13" y="47"/>
                  </a:cubicBezTo>
                  <a:cubicBezTo>
                    <a:pt x="16" y="48"/>
                    <a:pt x="16" y="48"/>
                    <a:pt x="16" y="48"/>
                  </a:cubicBezTo>
                  <a:cubicBezTo>
                    <a:pt x="16" y="48"/>
                    <a:pt x="16" y="47"/>
                    <a:pt x="17" y="47"/>
                  </a:cubicBezTo>
                  <a:cubicBezTo>
                    <a:pt x="18" y="47"/>
                    <a:pt x="21" y="47"/>
                    <a:pt x="22" y="49"/>
                  </a:cubicBezTo>
                  <a:cubicBezTo>
                    <a:pt x="22" y="49"/>
                    <a:pt x="22" y="49"/>
                    <a:pt x="22" y="49"/>
                  </a:cubicBezTo>
                  <a:cubicBezTo>
                    <a:pt x="23" y="49"/>
                    <a:pt x="25" y="50"/>
                    <a:pt x="25" y="52"/>
                  </a:cubicBezTo>
                  <a:cubicBezTo>
                    <a:pt x="26" y="53"/>
                    <a:pt x="25" y="53"/>
                    <a:pt x="25" y="54"/>
                  </a:cubicBezTo>
                  <a:cubicBezTo>
                    <a:pt x="26" y="54"/>
                    <a:pt x="26" y="54"/>
                    <a:pt x="27" y="54"/>
                  </a:cubicBezTo>
                  <a:cubicBezTo>
                    <a:pt x="27" y="54"/>
                    <a:pt x="28" y="54"/>
                    <a:pt x="28" y="54"/>
                  </a:cubicBezTo>
                  <a:cubicBezTo>
                    <a:pt x="28" y="54"/>
                    <a:pt x="28" y="53"/>
                    <a:pt x="28" y="52"/>
                  </a:cubicBezTo>
                  <a:cubicBezTo>
                    <a:pt x="28" y="50"/>
                    <a:pt x="29" y="49"/>
                    <a:pt x="30" y="49"/>
                  </a:cubicBezTo>
                  <a:cubicBezTo>
                    <a:pt x="32" y="48"/>
                    <a:pt x="34" y="48"/>
                    <a:pt x="35" y="50"/>
                  </a:cubicBezTo>
                  <a:cubicBezTo>
                    <a:pt x="36" y="52"/>
                    <a:pt x="36" y="52"/>
                    <a:pt x="36" y="52"/>
                  </a:cubicBezTo>
                  <a:cubicBezTo>
                    <a:pt x="37" y="53"/>
                    <a:pt x="38" y="55"/>
                    <a:pt x="39" y="57"/>
                  </a:cubicBezTo>
                  <a:cubicBezTo>
                    <a:pt x="39" y="58"/>
                    <a:pt x="39" y="58"/>
                    <a:pt x="39" y="58"/>
                  </a:cubicBezTo>
                  <a:cubicBezTo>
                    <a:pt x="40" y="58"/>
                    <a:pt x="41" y="58"/>
                    <a:pt x="41" y="58"/>
                  </a:cubicBezTo>
                  <a:cubicBezTo>
                    <a:pt x="41" y="58"/>
                    <a:pt x="41" y="57"/>
                    <a:pt x="41" y="56"/>
                  </a:cubicBezTo>
                  <a:cubicBezTo>
                    <a:pt x="41" y="55"/>
                    <a:pt x="41" y="54"/>
                    <a:pt x="42" y="53"/>
                  </a:cubicBezTo>
                  <a:cubicBezTo>
                    <a:pt x="42" y="52"/>
                    <a:pt x="43" y="52"/>
                    <a:pt x="45" y="52"/>
                  </a:cubicBezTo>
                  <a:cubicBezTo>
                    <a:pt x="45" y="52"/>
                    <a:pt x="45" y="52"/>
                    <a:pt x="45" y="52"/>
                  </a:cubicBezTo>
                  <a:cubicBezTo>
                    <a:pt x="47" y="52"/>
                    <a:pt x="49" y="53"/>
                    <a:pt x="49" y="55"/>
                  </a:cubicBezTo>
                  <a:cubicBezTo>
                    <a:pt x="50" y="57"/>
                    <a:pt x="50" y="58"/>
                    <a:pt x="51" y="60"/>
                  </a:cubicBezTo>
                  <a:cubicBezTo>
                    <a:pt x="51" y="60"/>
                    <a:pt x="51" y="60"/>
                    <a:pt x="51" y="60"/>
                  </a:cubicBezTo>
                  <a:cubicBezTo>
                    <a:pt x="51" y="60"/>
                    <a:pt x="51" y="59"/>
                    <a:pt x="52" y="59"/>
                  </a:cubicBezTo>
                  <a:cubicBezTo>
                    <a:pt x="52" y="58"/>
                    <a:pt x="52" y="57"/>
                    <a:pt x="52" y="56"/>
                  </a:cubicBezTo>
                  <a:cubicBezTo>
                    <a:pt x="53" y="55"/>
                    <a:pt x="53" y="55"/>
                    <a:pt x="55" y="54"/>
                  </a:cubicBezTo>
                  <a:cubicBezTo>
                    <a:pt x="55" y="54"/>
                    <a:pt x="55" y="54"/>
                    <a:pt x="55" y="54"/>
                  </a:cubicBezTo>
                  <a:cubicBezTo>
                    <a:pt x="58" y="54"/>
                    <a:pt x="59" y="56"/>
                    <a:pt x="59" y="57"/>
                  </a:cubicBezTo>
                  <a:cubicBezTo>
                    <a:pt x="61" y="58"/>
                    <a:pt x="61" y="60"/>
                    <a:pt x="62" y="61"/>
                  </a:cubicBezTo>
                  <a:cubicBezTo>
                    <a:pt x="63" y="63"/>
                    <a:pt x="63" y="63"/>
                    <a:pt x="64" y="63"/>
                  </a:cubicBezTo>
                  <a:cubicBezTo>
                    <a:pt x="64" y="63"/>
                    <a:pt x="64" y="63"/>
                    <a:pt x="64" y="63"/>
                  </a:cubicBezTo>
                  <a:cubicBezTo>
                    <a:pt x="63" y="59"/>
                    <a:pt x="66" y="57"/>
                    <a:pt x="67" y="57"/>
                  </a:cubicBezTo>
                  <a:cubicBezTo>
                    <a:pt x="67" y="57"/>
                    <a:pt x="68" y="57"/>
                    <a:pt x="68" y="57"/>
                  </a:cubicBezTo>
                  <a:cubicBezTo>
                    <a:pt x="69" y="57"/>
                    <a:pt x="71" y="57"/>
                    <a:pt x="72" y="60"/>
                  </a:cubicBezTo>
                  <a:cubicBezTo>
                    <a:pt x="72" y="60"/>
                    <a:pt x="72" y="60"/>
                    <a:pt x="72" y="60"/>
                  </a:cubicBezTo>
                  <a:cubicBezTo>
                    <a:pt x="72" y="60"/>
                    <a:pt x="72" y="61"/>
                    <a:pt x="73" y="61"/>
                  </a:cubicBezTo>
                  <a:cubicBezTo>
                    <a:pt x="74" y="63"/>
                    <a:pt x="75" y="64"/>
                    <a:pt x="76" y="64"/>
                  </a:cubicBezTo>
                  <a:cubicBezTo>
                    <a:pt x="76" y="64"/>
                    <a:pt x="76" y="64"/>
                    <a:pt x="76" y="64"/>
                  </a:cubicBezTo>
                  <a:cubicBezTo>
                    <a:pt x="76" y="64"/>
                    <a:pt x="76" y="64"/>
                    <a:pt x="76" y="64"/>
                  </a:cubicBezTo>
                  <a:cubicBezTo>
                    <a:pt x="76" y="64"/>
                    <a:pt x="76" y="63"/>
                    <a:pt x="75" y="62"/>
                  </a:cubicBezTo>
                  <a:cubicBezTo>
                    <a:pt x="73" y="56"/>
                    <a:pt x="73" y="56"/>
                    <a:pt x="73" y="56"/>
                  </a:cubicBezTo>
                  <a:cubicBezTo>
                    <a:pt x="79" y="58"/>
                    <a:pt x="79" y="58"/>
                    <a:pt x="79" y="58"/>
                  </a:cubicBezTo>
                  <a:cubicBezTo>
                    <a:pt x="82" y="59"/>
                    <a:pt x="83" y="61"/>
                    <a:pt x="85" y="63"/>
                  </a:cubicBezTo>
                  <a:cubicBezTo>
                    <a:pt x="85" y="63"/>
                    <a:pt x="86" y="64"/>
                    <a:pt x="86" y="64"/>
                  </a:cubicBezTo>
                  <a:cubicBezTo>
                    <a:pt x="87" y="65"/>
                    <a:pt x="90" y="66"/>
                    <a:pt x="92" y="66"/>
                  </a:cubicBezTo>
                  <a:cubicBezTo>
                    <a:pt x="92" y="66"/>
                    <a:pt x="92" y="65"/>
                    <a:pt x="91" y="65"/>
                  </a:cubicBezTo>
                  <a:cubicBezTo>
                    <a:pt x="91" y="64"/>
                    <a:pt x="91" y="63"/>
                    <a:pt x="91" y="61"/>
                  </a:cubicBezTo>
                  <a:cubicBezTo>
                    <a:pt x="90" y="59"/>
                    <a:pt x="91" y="57"/>
                    <a:pt x="93" y="56"/>
                  </a:cubicBezTo>
                  <a:cubicBezTo>
                    <a:pt x="94" y="55"/>
                    <a:pt x="94" y="55"/>
                    <a:pt x="94" y="55"/>
                  </a:cubicBezTo>
                  <a:cubicBezTo>
                    <a:pt x="95" y="54"/>
                    <a:pt x="96" y="54"/>
                    <a:pt x="97" y="54"/>
                  </a:cubicBezTo>
                  <a:cubicBezTo>
                    <a:pt x="99" y="54"/>
                    <a:pt x="100" y="55"/>
                    <a:pt x="101" y="57"/>
                  </a:cubicBezTo>
                  <a:cubicBezTo>
                    <a:pt x="101" y="57"/>
                    <a:pt x="101" y="57"/>
                    <a:pt x="101" y="57"/>
                  </a:cubicBezTo>
                  <a:cubicBezTo>
                    <a:pt x="104" y="55"/>
                    <a:pt x="107" y="55"/>
                    <a:pt x="108" y="57"/>
                  </a:cubicBezTo>
                  <a:cubicBezTo>
                    <a:pt x="109" y="58"/>
                    <a:pt x="109" y="59"/>
                    <a:pt x="109" y="61"/>
                  </a:cubicBezTo>
                  <a:cubicBezTo>
                    <a:pt x="115" y="61"/>
                    <a:pt x="121" y="62"/>
                    <a:pt x="127" y="62"/>
                  </a:cubicBezTo>
                  <a:cubicBezTo>
                    <a:pt x="136" y="63"/>
                    <a:pt x="136" y="63"/>
                    <a:pt x="136" y="63"/>
                  </a:cubicBezTo>
                  <a:cubicBezTo>
                    <a:pt x="138" y="63"/>
                    <a:pt x="138" y="62"/>
                    <a:pt x="138" y="62"/>
                  </a:cubicBezTo>
                  <a:cubicBezTo>
                    <a:pt x="139" y="60"/>
                    <a:pt x="141" y="59"/>
                    <a:pt x="141" y="59"/>
                  </a:cubicBezTo>
                  <a:cubicBezTo>
                    <a:pt x="142" y="59"/>
                    <a:pt x="143" y="60"/>
                    <a:pt x="143" y="60"/>
                  </a:cubicBezTo>
                  <a:cubicBezTo>
                    <a:pt x="144" y="59"/>
                    <a:pt x="145" y="58"/>
                    <a:pt x="146" y="58"/>
                  </a:cubicBezTo>
                  <a:cubicBezTo>
                    <a:pt x="148" y="58"/>
                    <a:pt x="150" y="61"/>
                    <a:pt x="151" y="62"/>
                  </a:cubicBezTo>
                  <a:cubicBezTo>
                    <a:pt x="151" y="62"/>
                    <a:pt x="150" y="62"/>
                    <a:pt x="150" y="62"/>
                  </a:cubicBezTo>
                  <a:cubicBezTo>
                    <a:pt x="151" y="65"/>
                    <a:pt x="151" y="65"/>
                    <a:pt x="151" y="65"/>
                  </a:cubicBezTo>
                  <a:cubicBezTo>
                    <a:pt x="151" y="62"/>
                    <a:pt x="151" y="62"/>
                    <a:pt x="151" y="62"/>
                  </a:cubicBezTo>
                  <a:cubicBezTo>
                    <a:pt x="152" y="65"/>
                    <a:pt x="152" y="65"/>
                    <a:pt x="152" y="65"/>
                  </a:cubicBezTo>
                  <a:cubicBezTo>
                    <a:pt x="152" y="62"/>
                    <a:pt x="152" y="62"/>
                    <a:pt x="152" y="62"/>
                  </a:cubicBezTo>
                  <a:cubicBezTo>
                    <a:pt x="152" y="62"/>
                    <a:pt x="152" y="62"/>
                    <a:pt x="152" y="62"/>
                  </a:cubicBezTo>
                  <a:cubicBezTo>
                    <a:pt x="157" y="62"/>
                    <a:pt x="160" y="61"/>
                    <a:pt x="163" y="58"/>
                  </a:cubicBezTo>
                  <a:cubicBezTo>
                    <a:pt x="167" y="54"/>
                    <a:pt x="170" y="51"/>
                    <a:pt x="173" y="48"/>
                  </a:cubicBezTo>
                  <a:cubicBezTo>
                    <a:pt x="173" y="47"/>
                    <a:pt x="173" y="47"/>
                    <a:pt x="173" y="47"/>
                  </a:cubicBezTo>
                  <a:cubicBezTo>
                    <a:pt x="174" y="46"/>
                    <a:pt x="174" y="46"/>
                    <a:pt x="174" y="46"/>
                  </a:cubicBezTo>
                  <a:cubicBezTo>
                    <a:pt x="175" y="44"/>
                    <a:pt x="175" y="42"/>
                    <a:pt x="176" y="40"/>
                  </a:cubicBezTo>
                  <a:cubicBezTo>
                    <a:pt x="177" y="37"/>
                    <a:pt x="178" y="34"/>
                    <a:pt x="177" y="31"/>
                  </a:cubicBezTo>
                  <a:cubicBezTo>
                    <a:pt x="177" y="31"/>
                    <a:pt x="177" y="30"/>
                    <a:pt x="177" y="29"/>
                  </a:cubicBezTo>
                  <a:cubicBezTo>
                    <a:pt x="176" y="27"/>
                    <a:pt x="175" y="24"/>
                    <a:pt x="178" y="20"/>
                  </a:cubicBezTo>
                  <a:cubicBezTo>
                    <a:pt x="178" y="20"/>
                    <a:pt x="178" y="19"/>
                    <a:pt x="178" y="19"/>
                  </a:cubicBezTo>
                  <a:cubicBezTo>
                    <a:pt x="178" y="17"/>
                    <a:pt x="178" y="15"/>
                    <a:pt x="181" y="13"/>
                  </a:cubicBezTo>
                  <a:cubicBezTo>
                    <a:pt x="181" y="13"/>
                    <a:pt x="181" y="13"/>
                    <a:pt x="181" y="12"/>
                  </a:cubicBezTo>
                  <a:cubicBezTo>
                    <a:pt x="181" y="12"/>
                    <a:pt x="181" y="11"/>
                    <a:pt x="181" y="11"/>
                  </a:cubicBezTo>
                  <a:cubicBezTo>
                    <a:pt x="181" y="7"/>
                    <a:pt x="183" y="6"/>
                    <a:pt x="185" y="6"/>
                  </a:cubicBezTo>
                  <a:cubicBezTo>
                    <a:pt x="185" y="6"/>
                    <a:pt x="185" y="6"/>
                    <a:pt x="185" y="6"/>
                  </a:cubicBezTo>
                  <a:cubicBezTo>
                    <a:pt x="186" y="6"/>
                    <a:pt x="188" y="6"/>
                    <a:pt x="188" y="7"/>
                  </a:cubicBezTo>
                  <a:cubicBezTo>
                    <a:pt x="190" y="8"/>
                    <a:pt x="190" y="10"/>
                    <a:pt x="190" y="11"/>
                  </a:cubicBezTo>
                  <a:cubicBezTo>
                    <a:pt x="189" y="11"/>
                    <a:pt x="189" y="11"/>
                    <a:pt x="189" y="12"/>
                  </a:cubicBezTo>
                  <a:cubicBezTo>
                    <a:pt x="190" y="12"/>
                    <a:pt x="190" y="12"/>
                    <a:pt x="190" y="12"/>
                  </a:cubicBezTo>
                  <a:cubicBezTo>
                    <a:pt x="190" y="12"/>
                    <a:pt x="190" y="12"/>
                    <a:pt x="190" y="12"/>
                  </a:cubicBezTo>
                  <a:cubicBezTo>
                    <a:pt x="190" y="12"/>
                    <a:pt x="191" y="11"/>
                    <a:pt x="192" y="11"/>
                  </a:cubicBezTo>
                  <a:cubicBezTo>
                    <a:pt x="194" y="10"/>
                    <a:pt x="195" y="8"/>
                    <a:pt x="196" y="5"/>
                  </a:cubicBezTo>
                  <a:cubicBezTo>
                    <a:pt x="197" y="2"/>
                    <a:pt x="199" y="1"/>
                    <a:pt x="202" y="1"/>
                  </a:cubicBezTo>
                  <a:cubicBezTo>
                    <a:pt x="204" y="1"/>
                    <a:pt x="206" y="1"/>
                    <a:pt x="207" y="2"/>
                  </a:cubicBezTo>
                  <a:cubicBezTo>
                    <a:pt x="211" y="4"/>
                    <a:pt x="213" y="11"/>
                    <a:pt x="211" y="16"/>
                  </a:cubicBezTo>
                  <a:cubicBezTo>
                    <a:pt x="211" y="17"/>
                    <a:pt x="211" y="17"/>
                    <a:pt x="211" y="18"/>
                  </a:cubicBezTo>
                  <a:cubicBezTo>
                    <a:pt x="210" y="19"/>
                    <a:pt x="210" y="20"/>
                    <a:pt x="210" y="20"/>
                  </a:cubicBezTo>
                  <a:cubicBezTo>
                    <a:pt x="209" y="21"/>
                    <a:pt x="209" y="22"/>
                    <a:pt x="209" y="22"/>
                  </a:cubicBezTo>
                  <a:cubicBezTo>
                    <a:pt x="209" y="22"/>
                    <a:pt x="209" y="23"/>
                    <a:pt x="209" y="23"/>
                  </a:cubicBezTo>
                  <a:cubicBezTo>
                    <a:pt x="209" y="23"/>
                    <a:pt x="209" y="23"/>
                    <a:pt x="209" y="23"/>
                  </a:cubicBezTo>
                  <a:cubicBezTo>
                    <a:pt x="211" y="23"/>
                    <a:pt x="211" y="23"/>
                    <a:pt x="211" y="23"/>
                  </a:cubicBezTo>
                  <a:cubicBezTo>
                    <a:pt x="211" y="25"/>
                    <a:pt x="211" y="25"/>
                    <a:pt x="211" y="25"/>
                  </a:cubicBezTo>
                  <a:cubicBezTo>
                    <a:pt x="212" y="28"/>
                    <a:pt x="213" y="28"/>
                    <a:pt x="214" y="28"/>
                  </a:cubicBezTo>
                  <a:cubicBezTo>
                    <a:pt x="215" y="28"/>
                    <a:pt x="216" y="28"/>
                    <a:pt x="217" y="27"/>
                  </a:cubicBezTo>
                  <a:cubicBezTo>
                    <a:pt x="218" y="27"/>
                    <a:pt x="219" y="27"/>
                    <a:pt x="220" y="27"/>
                  </a:cubicBezTo>
                  <a:cubicBezTo>
                    <a:pt x="275" y="27"/>
                    <a:pt x="329" y="27"/>
                    <a:pt x="384" y="27"/>
                  </a:cubicBezTo>
                  <a:cubicBezTo>
                    <a:pt x="420" y="27"/>
                    <a:pt x="456" y="27"/>
                    <a:pt x="492" y="27"/>
                  </a:cubicBezTo>
                  <a:cubicBezTo>
                    <a:pt x="493" y="27"/>
                    <a:pt x="495" y="27"/>
                    <a:pt x="496" y="27"/>
                  </a:cubicBezTo>
                  <a:cubicBezTo>
                    <a:pt x="497" y="27"/>
                    <a:pt x="498" y="27"/>
                    <a:pt x="499" y="27"/>
                  </a:cubicBezTo>
                  <a:cubicBezTo>
                    <a:pt x="499" y="27"/>
                    <a:pt x="499" y="27"/>
                    <a:pt x="499" y="27"/>
                  </a:cubicBezTo>
                  <a:cubicBezTo>
                    <a:pt x="499" y="24"/>
                    <a:pt x="501" y="23"/>
                    <a:pt x="503" y="22"/>
                  </a:cubicBezTo>
                  <a:cubicBezTo>
                    <a:pt x="502" y="20"/>
                    <a:pt x="501" y="18"/>
                    <a:pt x="500" y="16"/>
                  </a:cubicBezTo>
                  <a:cubicBezTo>
                    <a:pt x="498" y="11"/>
                    <a:pt x="499" y="6"/>
                    <a:pt x="503" y="3"/>
                  </a:cubicBezTo>
                  <a:cubicBezTo>
                    <a:pt x="506" y="0"/>
                    <a:pt x="508" y="0"/>
                    <a:pt x="511" y="1"/>
                  </a:cubicBezTo>
                  <a:cubicBezTo>
                    <a:pt x="515" y="2"/>
                    <a:pt x="517" y="5"/>
                    <a:pt x="516" y="8"/>
                  </a:cubicBezTo>
                  <a:cubicBezTo>
                    <a:pt x="516" y="8"/>
                    <a:pt x="516" y="9"/>
                    <a:pt x="516" y="9"/>
                  </a:cubicBezTo>
                  <a:cubicBezTo>
                    <a:pt x="517" y="9"/>
                    <a:pt x="517" y="9"/>
                    <a:pt x="517" y="9"/>
                  </a:cubicBezTo>
                  <a:cubicBezTo>
                    <a:pt x="519" y="9"/>
                    <a:pt x="520" y="10"/>
                    <a:pt x="521" y="11"/>
                  </a:cubicBezTo>
                  <a:cubicBezTo>
                    <a:pt x="521" y="10"/>
                    <a:pt x="521" y="10"/>
                    <a:pt x="521" y="9"/>
                  </a:cubicBezTo>
                  <a:cubicBezTo>
                    <a:pt x="521" y="7"/>
                    <a:pt x="523" y="5"/>
                    <a:pt x="526" y="5"/>
                  </a:cubicBezTo>
                  <a:cubicBezTo>
                    <a:pt x="528" y="5"/>
                    <a:pt x="529" y="6"/>
                    <a:pt x="529" y="6"/>
                  </a:cubicBezTo>
                  <a:cubicBezTo>
                    <a:pt x="531" y="8"/>
                    <a:pt x="530" y="9"/>
                    <a:pt x="530" y="10"/>
                  </a:cubicBezTo>
                  <a:cubicBezTo>
                    <a:pt x="530" y="11"/>
                    <a:pt x="530" y="11"/>
                    <a:pt x="530" y="12"/>
                  </a:cubicBezTo>
                  <a:cubicBezTo>
                    <a:pt x="530" y="12"/>
                    <a:pt x="530" y="13"/>
                    <a:pt x="530" y="13"/>
                  </a:cubicBezTo>
                  <a:cubicBezTo>
                    <a:pt x="531" y="13"/>
                    <a:pt x="534" y="13"/>
                    <a:pt x="534" y="17"/>
                  </a:cubicBezTo>
                  <a:cubicBezTo>
                    <a:pt x="534" y="18"/>
                    <a:pt x="534" y="19"/>
                    <a:pt x="534" y="20"/>
                  </a:cubicBezTo>
                  <a:cubicBezTo>
                    <a:pt x="534" y="22"/>
                    <a:pt x="534" y="22"/>
                    <a:pt x="535" y="23"/>
                  </a:cubicBezTo>
                  <a:cubicBezTo>
                    <a:pt x="536" y="23"/>
                    <a:pt x="536" y="24"/>
                    <a:pt x="536" y="25"/>
                  </a:cubicBezTo>
                  <a:cubicBezTo>
                    <a:pt x="536" y="26"/>
                    <a:pt x="536" y="27"/>
                    <a:pt x="536" y="28"/>
                  </a:cubicBezTo>
                  <a:cubicBezTo>
                    <a:pt x="534" y="30"/>
                    <a:pt x="534" y="32"/>
                    <a:pt x="535" y="36"/>
                  </a:cubicBezTo>
                  <a:cubicBezTo>
                    <a:pt x="535" y="37"/>
                    <a:pt x="535" y="38"/>
                    <a:pt x="536" y="39"/>
                  </a:cubicBezTo>
                  <a:cubicBezTo>
                    <a:pt x="537" y="49"/>
                    <a:pt x="544" y="54"/>
                    <a:pt x="551" y="60"/>
                  </a:cubicBezTo>
                  <a:cubicBezTo>
                    <a:pt x="552" y="61"/>
                    <a:pt x="552" y="61"/>
                    <a:pt x="552" y="61"/>
                  </a:cubicBezTo>
                  <a:cubicBezTo>
                    <a:pt x="553" y="62"/>
                    <a:pt x="554" y="62"/>
                    <a:pt x="556" y="62"/>
                  </a:cubicBezTo>
                  <a:cubicBezTo>
                    <a:pt x="557" y="62"/>
                    <a:pt x="558" y="62"/>
                    <a:pt x="559" y="62"/>
                  </a:cubicBezTo>
                  <a:cubicBezTo>
                    <a:pt x="559" y="62"/>
                    <a:pt x="560" y="62"/>
                    <a:pt x="561" y="62"/>
                  </a:cubicBezTo>
                  <a:cubicBezTo>
                    <a:pt x="561" y="62"/>
                    <a:pt x="561" y="61"/>
                    <a:pt x="561" y="61"/>
                  </a:cubicBezTo>
                  <a:cubicBezTo>
                    <a:pt x="562" y="60"/>
                    <a:pt x="563" y="57"/>
                    <a:pt x="569" y="59"/>
                  </a:cubicBezTo>
                  <a:cubicBezTo>
                    <a:pt x="569" y="60"/>
                    <a:pt x="570" y="60"/>
                    <a:pt x="571" y="60"/>
                  </a:cubicBezTo>
                  <a:cubicBezTo>
                    <a:pt x="572" y="61"/>
                    <a:pt x="574" y="62"/>
                    <a:pt x="575" y="62"/>
                  </a:cubicBezTo>
                  <a:cubicBezTo>
                    <a:pt x="584" y="62"/>
                    <a:pt x="595" y="61"/>
                    <a:pt x="605" y="60"/>
                  </a:cubicBezTo>
                  <a:cubicBezTo>
                    <a:pt x="605" y="58"/>
                    <a:pt x="605" y="57"/>
                    <a:pt x="606" y="56"/>
                  </a:cubicBezTo>
                  <a:cubicBezTo>
                    <a:pt x="607" y="55"/>
                    <a:pt x="609" y="54"/>
                    <a:pt x="612" y="56"/>
                  </a:cubicBezTo>
                  <a:cubicBezTo>
                    <a:pt x="613" y="56"/>
                    <a:pt x="613" y="56"/>
                    <a:pt x="613" y="56"/>
                  </a:cubicBezTo>
                  <a:cubicBezTo>
                    <a:pt x="614" y="56"/>
                    <a:pt x="614" y="56"/>
                    <a:pt x="614" y="56"/>
                  </a:cubicBezTo>
                  <a:cubicBezTo>
                    <a:pt x="615" y="54"/>
                    <a:pt x="617" y="54"/>
                    <a:pt x="618" y="54"/>
                  </a:cubicBezTo>
                  <a:cubicBezTo>
                    <a:pt x="619" y="54"/>
                    <a:pt x="620" y="55"/>
                    <a:pt x="620" y="55"/>
                  </a:cubicBezTo>
                  <a:cubicBezTo>
                    <a:pt x="622" y="56"/>
                    <a:pt x="623" y="57"/>
                    <a:pt x="623" y="58"/>
                  </a:cubicBezTo>
                  <a:cubicBezTo>
                    <a:pt x="624" y="59"/>
                    <a:pt x="623" y="61"/>
                    <a:pt x="623" y="61"/>
                  </a:cubicBezTo>
                  <a:cubicBezTo>
                    <a:pt x="622" y="62"/>
                    <a:pt x="622" y="63"/>
                    <a:pt x="622" y="64"/>
                  </a:cubicBezTo>
                  <a:cubicBezTo>
                    <a:pt x="621" y="64"/>
                    <a:pt x="621" y="64"/>
                    <a:pt x="621" y="64"/>
                  </a:cubicBezTo>
                  <a:cubicBezTo>
                    <a:pt x="621" y="65"/>
                    <a:pt x="621" y="65"/>
                    <a:pt x="621" y="65"/>
                  </a:cubicBezTo>
                  <a:cubicBezTo>
                    <a:pt x="621" y="65"/>
                    <a:pt x="622" y="66"/>
                    <a:pt x="623" y="66"/>
                  </a:cubicBezTo>
                  <a:cubicBezTo>
                    <a:pt x="626" y="66"/>
                    <a:pt x="628" y="64"/>
                    <a:pt x="630" y="61"/>
                  </a:cubicBezTo>
                  <a:cubicBezTo>
                    <a:pt x="631" y="61"/>
                    <a:pt x="631" y="60"/>
                    <a:pt x="632" y="59"/>
                  </a:cubicBezTo>
                  <a:cubicBezTo>
                    <a:pt x="633" y="58"/>
                    <a:pt x="633" y="58"/>
                    <a:pt x="633" y="58"/>
                  </a:cubicBezTo>
                  <a:cubicBezTo>
                    <a:pt x="635" y="59"/>
                    <a:pt x="635" y="59"/>
                    <a:pt x="635" y="59"/>
                  </a:cubicBezTo>
                  <a:cubicBezTo>
                    <a:pt x="636" y="59"/>
                    <a:pt x="638" y="61"/>
                    <a:pt x="637" y="64"/>
                  </a:cubicBezTo>
                  <a:cubicBezTo>
                    <a:pt x="638" y="64"/>
                    <a:pt x="639" y="64"/>
                    <a:pt x="639" y="64"/>
                  </a:cubicBezTo>
                  <a:cubicBezTo>
                    <a:pt x="640" y="62"/>
                    <a:pt x="641" y="61"/>
                    <a:pt x="642" y="61"/>
                  </a:cubicBezTo>
                  <a:cubicBezTo>
                    <a:pt x="642" y="60"/>
                    <a:pt x="643" y="60"/>
                    <a:pt x="643" y="59"/>
                  </a:cubicBezTo>
                  <a:cubicBezTo>
                    <a:pt x="643" y="57"/>
                    <a:pt x="646" y="56"/>
                    <a:pt x="648" y="57"/>
                  </a:cubicBezTo>
                  <a:cubicBezTo>
                    <a:pt x="649" y="57"/>
                    <a:pt x="650" y="59"/>
                    <a:pt x="650" y="61"/>
                  </a:cubicBezTo>
                  <a:cubicBezTo>
                    <a:pt x="650" y="62"/>
                    <a:pt x="650" y="62"/>
                    <a:pt x="649" y="63"/>
                  </a:cubicBezTo>
                  <a:cubicBezTo>
                    <a:pt x="651" y="63"/>
                    <a:pt x="651" y="63"/>
                    <a:pt x="652" y="62"/>
                  </a:cubicBezTo>
                  <a:cubicBezTo>
                    <a:pt x="652" y="60"/>
                    <a:pt x="653" y="59"/>
                    <a:pt x="654" y="58"/>
                  </a:cubicBezTo>
                  <a:cubicBezTo>
                    <a:pt x="654" y="58"/>
                    <a:pt x="655" y="58"/>
                    <a:pt x="655" y="57"/>
                  </a:cubicBezTo>
                  <a:cubicBezTo>
                    <a:pt x="656" y="56"/>
                    <a:pt x="656" y="54"/>
                    <a:pt x="659" y="54"/>
                  </a:cubicBezTo>
                  <a:cubicBezTo>
                    <a:pt x="659" y="54"/>
                    <a:pt x="660" y="55"/>
                    <a:pt x="660" y="55"/>
                  </a:cubicBezTo>
                  <a:cubicBezTo>
                    <a:pt x="661" y="55"/>
                    <a:pt x="663" y="56"/>
                    <a:pt x="662" y="59"/>
                  </a:cubicBezTo>
                  <a:cubicBezTo>
                    <a:pt x="663" y="59"/>
                    <a:pt x="663" y="60"/>
                    <a:pt x="662" y="61"/>
                  </a:cubicBezTo>
                  <a:cubicBezTo>
                    <a:pt x="663" y="61"/>
                    <a:pt x="664" y="60"/>
                    <a:pt x="665" y="60"/>
                  </a:cubicBezTo>
                  <a:cubicBezTo>
                    <a:pt x="666" y="59"/>
                    <a:pt x="667" y="57"/>
                    <a:pt x="668" y="56"/>
                  </a:cubicBezTo>
                  <a:cubicBezTo>
                    <a:pt x="668" y="52"/>
                    <a:pt x="670" y="52"/>
                    <a:pt x="671" y="52"/>
                  </a:cubicBezTo>
                  <a:cubicBezTo>
                    <a:pt x="672" y="52"/>
                    <a:pt x="672" y="52"/>
                    <a:pt x="672" y="52"/>
                  </a:cubicBezTo>
                  <a:cubicBezTo>
                    <a:pt x="673" y="52"/>
                    <a:pt x="675" y="53"/>
                    <a:pt x="675" y="56"/>
                  </a:cubicBezTo>
                  <a:cubicBezTo>
                    <a:pt x="675" y="57"/>
                    <a:pt x="675" y="57"/>
                    <a:pt x="675" y="58"/>
                  </a:cubicBezTo>
                  <a:cubicBezTo>
                    <a:pt x="677" y="58"/>
                    <a:pt x="678" y="58"/>
                    <a:pt x="678" y="56"/>
                  </a:cubicBezTo>
                  <a:cubicBezTo>
                    <a:pt x="678" y="54"/>
                    <a:pt x="679" y="53"/>
                    <a:pt x="681" y="51"/>
                  </a:cubicBezTo>
                  <a:cubicBezTo>
                    <a:pt x="681" y="50"/>
                    <a:pt x="682" y="50"/>
                    <a:pt x="682" y="49"/>
                  </a:cubicBezTo>
                  <a:cubicBezTo>
                    <a:pt x="685" y="45"/>
                    <a:pt x="685" y="45"/>
                    <a:pt x="685" y="45"/>
                  </a:cubicBezTo>
                  <a:cubicBezTo>
                    <a:pt x="687" y="50"/>
                    <a:pt x="687" y="50"/>
                    <a:pt x="687" y="50"/>
                  </a:cubicBezTo>
                  <a:cubicBezTo>
                    <a:pt x="687" y="50"/>
                    <a:pt x="688" y="51"/>
                    <a:pt x="688" y="51"/>
                  </a:cubicBezTo>
                  <a:cubicBezTo>
                    <a:pt x="688" y="53"/>
                    <a:pt x="689" y="54"/>
                    <a:pt x="689" y="54"/>
                  </a:cubicBezTo>
                  <a:cubicBezTo>
                    <a:pt x="689" y="54"/>
                    <a:pt x="690" y="54"/>
                    <a:pt x="691" y="54"/>
                  </a:cubicBezTo>
                  <a:cubicBezTo>
                    <a:pt x="690" y="53"/>
                    <a:pt x="690" y="52"/>
                    <a:pt x="691" y="51"/>
                  </a:cubicBezTo>
                  <a:cubicBezTo>
                    <a:pt x="692" y="49"/>
                    <a:pt x="694" y="49"/>
                    <a:pt x="695" y="48"/>
                  </a:cubicBezTo>
                  <a:cubicBezTo>
                    <a:pt x="695" y="48"/>
                    <a:pt x="695" y="48"/>
                    <a:pt x="695" y="48"/>
                  </a:cubicBezTo>
                  <a:cubicBezTo>
                    <a:pt x="696" y="48"/>
                    <a:pt x="697" y="47"/>
                    <a:pt x="698" y="47"/>
                  </a:cubicBezTo>
                  <a:cubicBezTo>
                    <a:pt x="699" y="47"/>
                    <a:pt x="699" y="47"/>
                    <a:pt x="699" y="47"/>
                  </a:cubicBezTo>
                  <a:cubicBezTo>
                    <a:pt x="701" y="48"/>
                    <a:pt x="701" y="48"/>
                    <a:pt x="701" y="48"/>
                  </a:cubicBezTo>
                  <a:cubicBezTo>
                    <a:pt x="702" y="49"/>
                    <a:pt x="702" y="50"/>
                    <a:pt x="702" y="52"/>
                  </a:cubicBezTo>
                  <a:cubicBezTo>
                    <a:pt x="702" y="52"/>
                    <a:pt x="702" y="52"/>
                    <a:pt x="703" y="53"/>
                  </a:cubicBezTo>
                  <a:cubicBezTo>
                    <a:pt x="704" y="54"/>
                    <a:pt x="705" y="55"/>
                    <a:pt x="706" y="57"/>
                  </a:cubicBezTo>
                  <a:cubicBezTo>
                    <a:pt x="706" y="57"/>
                    <a:pt x="707" y="57"/>
                    <a:pt x="707" y="58"/>
                  </a:cubicBezTo>
                  <a:cubicBezTo>
                    <a:pt x="707" y="59"/>
                    <a:pt x="708" y="59"/>
                    <a:pt x="708" y="60"/>
                  </a:cubicBezTo>
                  <a:cubicBezTo>
                    <a:pt x="708" y="62"/>
                    <a:pt x="709" y="62"/>
                    <a:pt x="709" y="62"/>
                  </a:cubicBezTo>
                  <a:cubicBezTo>
                    <a:pt x="709" y="62"/>
                    <a:pt x="710" y="62"/>
                    <a:pt x="711" y="62"/>
                  </a:cubicBezTo>
                  <a:cubicBezTo>
                    <a:pt x="714" y="60"/>
                    <a:pt x="714" y="60"/>
                    <a:pt x="714" y="60"/>
                  </a:cubicBezTo>
                  <a:cubicBezTo>
                    <a:pt x="715" y="63"/>
                    <a:pt x="715" y="63"/>
                    <a:pt x="715" y="63"/>
                  </a:cubicBezTo>
                  <a:cubicBezTo>
                    <a:pt x="716" y="69"/>
                    <a:pt x="714" y="72"/>
                    <a:pt x="709" y="75"/>
                  </a:cubicBezTo>
                  <a:cubicBezTo>
                    <a:pt x="707" y="76"/>
                    <a:pt x="705" y="77"/>
                    <a:pt x="704" y="77"/>
                  </a:cubicBezTo>
                  <a:cubicBezTo>
                    <a:pt x="701" y="78"/>
                    <a:pt x="699" y="79"/>
                    <a:pt x="697" y="81"/>
                  </a:cubicBezTo>
                  <a:cubicBezTo>
                    <a:pt x="695" y="82"/>
                    <a:pt x="694" y="82"/>
                    <a:pt x="693" y="83"/>
                  </a:cubicBezTo>
                  <a:cubicBezTo>
                    <a:pt x="689" y="84"/>
                    <a:pt x="686" y="86"/>
                    <a:pt x="684" y="89"/>
                  </a:cubicBezTo>
                  <a:cubicBezTo>
                    <a:pt x="684" y="90"/>
                    <a:pt x="684" y="90"/>
                    <a:pt x="684" y="90"/>
                  </a:cubicBezTo>
                  <a:cubicBezTo>
                    <a:pt x="682" y="90"/>
                    <a:pt x="682" y="90"/>
                    <a:pt x="682" y="90"/>
                  </a:cubicBezTo>
                  <a:cubicBezTo>
                    <a:pt x="680" y="90"/>
                    <a:pt x="679" y="91"/>
                    <a:pt x="678" y="93"/>
                  </a:cubicBezTo>
                  <a:cubicBezTo>
                    <a:pt x="676" y="94"/>
                    <a:pt x="675" y="95"/>
                    <a:pt x="673" y="96"/>
                  </a:cubicBezTo>
                  <a:cubicBezTo>
                    <a:pt x="671" y="97"/>
                    <a:pt x="670" y="98"/>
                    <a:pt x="668" y="99"/>
                  </a:cubicBezTo>
                  <a:cubicBezTo>
                    <a:pt x="666" y="101"/>
                    <a:pt x="665" y="101"/>
                    <a:pt x="663" y="102"/>
                  </a:cubicBezTo>
                  <a:cubicBezTo>
                    <a:pt x="662" y="103"/>
                    <a:pt x="661" y="104"/>
                    <a:pt x="660" y="104"/>
                  </a:cubicBezTo>
                  <a:cubicBezTo>
                    <a:pt x="659" y="106"/>
                    <a:pt x="656" y="108"/>
                    <a:pt x="653" y="108"/>
                  </a:cubicBezTo>
                  <a:cubicBezTo>
                    <a:pt x="651" y="109"/>
                    <a:pt x="648" y="110"/>
                    <a:pt x="647" y="112"/>
                  </a:cubicBezTo>
                  <a:cubicBezTo>
                    <a:pt x="645" y="114"/>
                    <a:pt x="641" y="116"/>
                    <a:pt x="639" y="117"/>
                  </a:cubicBezTo>
                  <a:cubicBezTo>
                    <a:pt x="637" y="117"/>
                    <a:pt x="636" y="118"/>
                    <a:pt x="635" y="119"/>
                  </a:cubicBezTo>
                  <a:cubicBezTo>
                    <a:pt x="634" y="119"/>
                    <a:pt x="632" y="120"/>
                    <a:pt x="631" y="120"/>
                  </a:cubicBezTo>
                  <a:cubicBezTo>
                    <a:pt x="628" y="122"/>
                    <a:pt x="625" y="123"/>
                    <a:pt x="622" y="125"/>
                  </a:cubicBezTo>
                  <a:cubicBezTo>
                    <a:pt x="616" y="127"/>
                    <a:pt x="610" y="130"/>
                    <a:pt x="604" y="132"/>
                  </a:cubicBezTo>
                  <a:cubicBezTo>
                    <a:pt x="603" y="132"/>
                    <a:pt x="602" y="133"/>
                    <a:pt x="601" y="133"/>
                  </a:cubicBezTo>
                  <a:cubicBezTo>
                    <a:pt x="601" y="133"/>
                    <a:pt x="601" y="133"/>
                    <a:pt x="601" y="133"/>
                  </a:cubicBezTo>
                  <a:lnTo>
                    <a:pt x="113" y="133"/>
                  </a:lnTo>
                  <a:close/>
                  <a:moveTo>
                    <a:pt x="71" y="110"/>
                  </a:moveTo>
                  <a:cubicBezTo>
                    <a:pt x="75" y="111"/>
                    <a:pt x="79" y="112"/>
                    <a:pt x="82" y="114"/>
                  </a:cubicBezTo>
                  <a:cubicBezTo>
                    <a:pt x="84" y="115"/>
                    <a:pt x="85" y="116"/>
                    <a:pt x="87" y="117"/>
                  </a:cubicBezTo>
                  <a:cubicBezTo>
                    <a:pt x="96" y="121"/>
                    <a:pt x="105" y="125"/>
                    <a:pt x="113" y="128"/>
                  </a:cubicBezTo>
                  <a:cubicBezTo>
                    <a:pt x="599" y="128"/>
                    <a:pt x="599" y="128"/>
                    <a:pt x="599" y="128"/>
                  </a:cubicBezTo>
                  <a:cubicBezTo>
                    <a:pt x="600" y="128"/>
                    <a:pt x="601" y="127"/>
                    <a:pt x="602" y="127"/>
                  </a:cubicBezTo>
                  <a:cubicBezTo>
                    <a:pt x="608" y="125"/>
                    <a:pt x="614" y="123"/>
                    <a:pt x="620" y="120"/>
                  </a:cubicBezTo>
                  <a:cubicBezTo>
                    <a:pt x="623" y="118"/>
                    <a:pt x="626" y="117"/>
                    <a:pt x="629" y="116"/>
                  </a:cubicBezTo>
                  <a:cubicBezTo>
                    <a:pt x="630" y="115"/>
                    <a:pt x="631" y="114"/>
                    <a:pt x="632" y="114"/>
                  </a:cubicBezTo>
                  <a:cubicBezTo>
                    <a:pt x="634" y="113"/>
                    <a:pt x="635" y="112"/>
                    <a:pt x="637" y="112"/>
                  </a:cubicBezTo>
                  <a:cubicBezTo>
                    <a:pt x="638" y="111"/>
                    <a:pt x="641" y="110"/>
                    <a:pt x="643" y="108"/>
                  </a:cubicBezTo>
                  <a:cubicBezTo>
                    <a:pt x="645" y="106"/>
                    <a:pt x="649" y="104"/>
                    <a:pt x="652" y="103"/>
                  </a:cubicBezTo>
                  <a:cubicBezTo>
                    <a:pt x="654" y="103"/>
                    <a:pt x="655" y="102"/>
                    <a:pt x="657" y="100"/>
                  </a:cubicBezTo>
                  <a:cubicBezTo>
                    <a:pt x="658" y="99"/>
                    <a:pt x="659" y="98"/>
                    <a:pt x="661" y="98"/>
                  </a:cubicBezTo>
                  <a:cubicBezTo>
                    <a:pt x="662" y="97"/>
                    <a:pt x="663" y="96"/>
                    <a:pt x="665" y="95"/>
                  </a:cubicBezTo>
                  <a:cubicBezTo>
                    <a:pt x="667" y="94"/>
                    <a:pt x="669" y="92"/>
                    <a:pt x="671" y="91"/>
                  </a:cubicBezTo>
                  <a:cubicBezTo>
                    <a:pt x="672" y="91"/>
                    <a:pt x="673" y="90"/>
                    <a:pt x="674" y="89"/>
                  </a:cubicBezTo>
                  <a:cubicBezTo>
                    <a:pt x="676" y="87"/>
                    <a:pt x="677" y="86"/>
                    <a:pt x="680" y="85"/>
                  </a:cubicBezTo>
                  <a:cubicBezTo>
                    <a:pt x="683" y="81"/>
                    <a:pt x="687" y="79"/>
                    <a:pt x="691" y="78"/>
                  </a:cubicBezTo>
                  <a:cubicBezTo>
                    <a:pt x="692" y="77"/>
                    <a:pt x="693" y="77"/>
                    <a:pt x="694" y="76"/>
                  </a:cubicBezTo>
                  <a:cubicBezTo>
                    <a:pt x="697" y="75"/>
                    <a:pt x="699" y="74"/>
                    <a:pt x="701" y="73"/>
                  </a:cubicBezTo>
                  <a:cubicBezTo>
                    <a:pt x="703" y="72"/>
                    <a:pt x="705" y="71"/>
                    <a:pt x="706" y="70"/>
                  </a:cubicBezTo>
                  <a:cubicBezTo>
                    <a:pt x="708" y="70"/>
                    <a:pt x="709" y="69"/>
                    <a:pt x="709" y="68"/>
                  </a:cubicBezTo>
                  <a:cubicBezTo>
                    <a:pt x="707" y="68"/>
                    <a:pt x="704" y="67"/>
                    <a:pt x="703" y="62"/>
                  </a:cubicBezTo>
                  <a:cubicBezTo>
                    <a:pt x="703" y="62"/>
                    <a:pt x="702" y="61"/>
                    <a:pt x="702" y="60"/>
                  </a:cubicBezTo>
                  <a:cubicBezTo>
                    <a:pt x="702" y="60"/>
                    <a:pt x="701" y="59"/>
                    <a:pt x="701" y="58"/>
                  </a:cubicBezTo>
                  <a:cubicBezTo>
                    <a:pt x="701" y="58"/>
                    <a:pt x="700" y="57"/>
                    <a:pt x="700" y="57"/>
                  </a:cubicBezTo>
                  <a:cubicBezTo>
                    <a:pt x="699" y="56"/>
                    <a:pt x="698" y="55"/>
                    <a:pt x="697" y="54"/>
                  </a:cubicBezTo>
                  <a:cubicBezTo>
                    <a:pt x="697" y="55"/>
                    <a:pt x="697" y="55"/>
                    <a:pt x="697" y="55"/>
                  </a:cubicBezTo>
                  <a:cubicBezTo>
                    <a:pt x="697" y="57"/>
                    <a:pt x="695" y="57"/>
                    <a:pt x="695" y="58"/>
                  </a:cubicBezTo>
                  <a:cubicBezTo>
                    <a:pt x="693" y="59"/>
                    <a:pt x="691" y="60"/>
                    <a:pt x="689" y="60"/>
                  </a:cubicBezTo>
                  <a:cubicBezTo>
                    <a:pt x="687" y="60"/>
                    <a:pt x="685" y="59"/>
                    <a:pt x="684" y="56"/>
                  </a:cubicBezTo>
                  <a:cubicBezTo>
                    <a:pt x="683" y="56"/>
                    <a:pt x="683" y="57"/>
                    <a:pt x="683" y="57"/>
                  </a:cubicBezTo>
                  <a:cubicBezTo>
                    <a:pt x="682" y="63"/>
                    <a:pt x="677" y="63"/>
                    <a:pt x="675" y="63"/>
                  </a:cubicBezTo>
                  <a:cubicBezTo>
                    <a:pt x="674" y="63"/>
                    <a:pt x="674" y="63"/>
                    <a:pt x="674" y="63"/>
                  </a:cubicBezTo>
                  <a:cubicBezTo>
                    <a:pt x="672" y="63"/>
                    <a:pt x="671" y="63"/>
                    <a:pt x="671" y="62"/>
                  </a:cubicBezTo>
                  <a:cubicBezTo>
                    <a:pt x="671" y="62"/>
                    <a:pt x="670" y="62"/>
                    <a:pt x="670" y="62"/>
                  </a:cubicBezTo>
                  <a:cubicBezTo>
                    <a:pt x="670" y="62"/>
                    <a:pt x="670" y="63"/>
                    <a:pt x="669" y="63"/>
                  </a:cubicBezTo>
                  <a:cubicBezTo>
                    <a:pt x="667" y="66"/>
                    <a:pt x="663" y="67"/>
                    <a:pt x="660" y="66"/>
                  </a:cubicBezTo>
                  <a:cubicBezTo>
                    <a:pt x="658" y="66"/>
                    <a:pt x="657" y="65"/>
                    <a:pt x="657" y="64"/>
                  </a:cubicBezTo>
                  <a:cubicBezTo>
                    <a:pt x="657" y="64"/>
                    <a:pt x="657" y="64"/>
                    <a:pt x="657" y="64"/>
                  </a:cubicBezTo>
                  <a:cubicBezTo>
                    <a:pt x="656" y="67"/>
                    <a:pt x="653" y="68"/>
                    <a:pt x="650" y="68"/>
                  </a:cubicBezTo>
                  <a:cubicBezTo>
                    <a:pt x="649" y="68"/>
                    <a:pt x="648" y="68"/>
                    <a:pt x="647" y="68"/>
                  </a:cubicBezTo>
                  <a:cubicBezTo>
                    <a:pt x="645" y="68"/>
                    <a:pt x="645" y="67"/>
                    <a:pt x="644" y="66"/>
                  </a:cubicBezTo>
                  <a:cubicBezTo>
                    <a:pt x="644" y="66"/>
                    <a:pt x="644" y="66"/>
                    <a:pt x="644" y="66"/>
                  </a:cubicBezTo>
                  <a:cubicBezTo>
                    <a:pt x="644" y="66"/>
                    <a:pt x="644" y="66"/>
                    <a:pt x="644" y="66"/>
                  </a:cubicBezTo>
                  <a:cubicBezTo>
                    <a:pt x="643" y="69"/>
                    <a:pt x="639" y="70"/>
                    <a:pt x="637" y="70"/>
                  </a:cubicBezTo>
                  <a:cubicBezTo>
                    <a:pt x="637" y="70"/>
                    <a:pt x="636" y="70"/>
                    <a:pt x="636" y="70"/>
                  </a:cubicBezTo>
                  <a:cubicBezTo>
                    <a:pt x="636" y="70"/>
                    <a:pt x="636" y="70"/>
                    <a:pt x="636" y="70"/>
                  </a:cubicBezTo>
                  <a:cubicBezTo>
                    <a:pt x="634" y="70"/>
                    <a:pt x="633" y="69"/>
                    <a:pt x="633" y="69"/>
                  </a:cubicBezTo>
                  <a:cubicBezTo>
                    <a:pt x="632" y="68"/>
                    <a:pt x="632" y="68"/>
                    <a:pt x="632" y="67"/>
                  </a:cubicBezTo>
                  <a:cubicBezTo>
                    <a:pt x="630" y="69"/>
                    <a:pt x="627" y="71"/>
                    <a:pt x="622" y="71"/>
                  </a:cubicBezTo>
                  <a:cubicBezTo>
                    <a:pt x="620" y="71"/>
                    <a:pt x="618" y="70"/>
                    <a:pt x="616" y="69"/>
                  </a:cubicBezTo>
                  <a:cubicBezTo>
                    <a:pt x="615" y="67"/>
                    <a:pt x="615" y="65"/>
                    <a:pt x="616" y="63"/>
                  </a:cubicBezTo>
                  <a:cubicBezTo>
                    <a:pt x="616" y="62"/>
                    <a:pt x="617" y="61"/>
                    <a:pt x="617" y="61"/>
                  </a:cubicBezTo>
                  <a:cubicBezTo>
                    <a:pt x="617" y="60"/>
                    <a:pt x="617" y="60"/>
                    <a:pt x="618" y="60"/>
                  </a:cubicBezTo>
                  <a:cubicBezTo>
                    <a:pt x="618" y="60"/>
                    <a:pt x="618" y="60"/>
                    <a:pt x="618" y="60"/>
                  </a:cubicBezTo>
                  <a:cubicBezTo>
                    <a:pt x="616" y="61"/>
                    <a:pt x="615" y="61"/>
                    <a:pt x="613" y="61"/>
                  </a:cubicBezTo>
                  <a:cubicBezTo>
                    <a:pt x="612" y="61"/>
                    <a:pt x="611" y="61"/>
                    <a:pt x="610" y="61"/>
                  </a:cubicBezTo>
                  <a:cubicBezTo>
                    <a:pt x="610" y="62"/>
                    <a:pt x="610" y="63"/>
                    <a:pt x="609" y="64"/>
                  </a:cubicBezTo>
                  <a:cubicBezTo>
                    <a:pt x="608" y="65"/>
                    <a:pt x="607" y="65"/>
                    <a:pt x="606" y="66"/>
                  </a:cubicBezTo>
                  <a:cubicBezTo>
                    <a:pt x="595" y="67"/>
                    <a:pt x="585" y="67"/>
                    <a:pt x="576" y="67"/>
                  </a:cubicBezTo>
                  <a:cubicBezTo>
                    <a:pt x="576" y="67"/>
                    <a:pt x="576" y="67"/>
                    <a:pt x="576" y="67"/>
                  </a:cubicBezTo>
                  <a:cubicBezTo>
                    <a:pt x="572" y="67"/>
                    <a:pt x="570" y="66"/>
                    <a:pt x="568" y="65"/>
                  </a:cubicBezTo>
                  <a:cubicBezTo>
                    <a:pt x="568" y="65"/>
                    <a:pt x="567" y="64"/>
                    <a:pt x="567" y="64"/>
                  </a:cubicBezTo>
                  <a:cubicBezTo>
                    <a:pt x="566" y="64"/>
                    <a:pt x="566" y="64"/>
                    <a:pt x="566" y="64"/>
                  </a:cubicBezTo>
                  <a:cubicBezTo>
                    <a:pt x="566" y="64"/>
                    <a:pt x="566" y="64"/>
                    <a:pt x="565" y="64"/>
                  </a:cubicBezTo>
                  <a:cubicBezTo>
                    <a:pt x="565" y="65"/>
                    <a:pt x="564" y="67"/>
                    <a:pt x="562" y="67"/>
                  </a:cubicBezTo>
                  <a:cubicBezTo>
                    <a:pt x="561" y="67"/>
                    <a:pt x="560" y="67"/>
                    <a:pt x="559" y="67"/>
                  </a:cubicBezTo>
                  <a:cubicBezTo>
                    <a:pt x="558" y="67"/>
                    <a:pt x="557" y="67"/>
                    <a:pt x="556" y="67"/>
                  </a:cubicBezTo>
                  <a:cubicBezTo>
                    <a:pt x="554" y="67"/>
                    <a:pt x="551" y="67"/>
                    <a:pt x="549" y="65"/>
                  </a:cubicBezTo>
                  <a:cubicBezTo>
                    <a:pt x="547" y="64"/>
                    <a:pt x="547" y="64"/>
                    <a:pt x="547" y="64"/>
                  </a:cubicBezTo>
                  <a:cubicBezTo>
                    <a:pt x="540" y="58"/>
                    <a:pt x="532" y="52"/>
                    <a:pt x="530" y="40"/>
                  </a:cubicBezTo>
                  <a:cubicBezTo>
                    <a:pt x="530" y="39"/>
                    <a:pt x="530" y="38"/>
                    <a:pt x="530" y="37"/>
                  </a:cubicBezTo>
                  <a:cubicBezTo>
                    <a:pt x="529" y="34"/>
                    <a:pt x="528" y="30"/>
                    <a:pt x="530" y="26"/>
                  </a:cubicBezTo>
                  <a:cubicBezTo>
                    <a:pt x="529" y="24"/>
                    <a:pt x="529" y="22"/>
                    <a:pt x="529" y="20"/>
                  </a:cubicBezTo>
                  <a:cubicBezTo>
                    <a:pt x="529" y="19"/>
                    <a:pt x="529" y="19"/>
                    <a:pt x="529" y="18"/>
                  </a:cubicBezTo>
                  <a:cubicBezTo>
                    <a:pt x="529" y="18"/>
                    <a:pt x="529" y="18"/>
                    <a:pt x="529" y="18"/>
                  </a:cubicBezTo>
                  <a:cubicBezTo>
                    <a:pt x="528" y="18"/>
                    <a:pt x="527" y="17"/>
                    <a:pt x="526" y="16"/>
                  </a:cubicBezTo>
                  <a:cubicBezTo>
                    <a:pt x="526" y="17"/>
                    <a:pt x="525" y="17"/>
                    <a:pt x="525" y="17"/>
                  </a:cubicBezTo>
                  <a:cubicBezTo>
                    <a:pt x="522" y="19"/>
                    <a:pt x="520" y="17"/>
                    <a:pt x="519" y="17"/>
                  </a:cubicBezTo>
                  <a:cubicBezTo>
                    <a:pt x="518" y="16"/>
                    <a:pt x="518" y="15"/>
                    <a:pt x="518" y="15"/>
                  </a:cubicBezTo>
                  <a:cubicBezTo>
                    <a:pt x="517" y="14"/>
                    <a:pt x="517" y="14"/>
                    <a:pt x="517" y="14"/>
                  </a:cubicBezTo>
                  <a:cubicBezTo>
                    <a:pt x="516" y="14"/>
                    <a:pt x="514" y="14"/>
                    <a:pt x="512" y="12"/>
                  </a:cubicBezTo>
                  <a:cubicBezTo>
                    <a:pt x="511" y="11"/>
                    <a:pt x="511" y="9"/>
                    <a:pt x="511" y="8"/>
                  </a:cubicBezTo>
                  <a:cubicBezTo>
                    <a:pt x="511" y="7"/>
                    <a:pt x="511" y="7"/>
                    <a:pt x="509" y="6"/>
                  </a:cubicBezTo>
                  <a:cubicBezTo>
                    <a:pt x="509" y="6"/>
                    <a:pt x="508" y="5"/>
                    <a:pt x="507" y="7"/>
                  </a:cubicBezTo>
                  <a:cubicBezTo>
                    <a:pt x="505" y="9"/>
                    <a:pt x="504" y="11"/>
                    <a:pt x="505" y="14"/>
                  </a:cubicBezTo>
                  <a:cubicBezTo>
                    <a:pt x="506" y="16"/>
                    <a:pt x="507" y="19"/>
                    <a:pt x="508" y="21"/>
                  </a:cubicBezTo>
                  <a:cubicBezTo>
                    <a:pt x="508" y="22"/>
                    <a:pt x="509" y="24"/>
                    <a:pt x="507" y="26"/>
                  </a:cubicBezTo>
                  <a:cubicBezTo>
                    <a:pt x="507" y="26"/>
                    <a:pt x="506" y="27"/>
                    <a:pt x="504" y="27"/>
                  </a:cubicBezTo>
                  <a:cubicBezTo>
                    <a:pt x="504" y="30"/>
                    <a:pt x="503" y="32"/>
                    <a:pt x="499" y="32"/>
                  </a:cubicBezTo>
                  <a:cubicBezTo>
                    <a:pt x="498" y="32"/>
                    <a:pt x="497" y="32"/>
                    <a:pt x="496" y="32"/>
                  </a:cubicBezTo>
                  <a:cubicBezTo>
                    <a:pt x="495" y="32"/>
                    <a:pt x="494" y="33"/>
                    <a:pt x="492" y="33"/>
                  </a:cubicBezTo>
                  <a:cubicBezTo>
                    <a:pt x="456" y="32"/>
                    <a:pt x="420" y="32"/>
                    <a:pt x="384" y="32"/>
                  </a:cubicBezTo>
                  <a:cubicBezTo>
                    <a:pt x="329" y="33"/>
                    <a:pt x="275" y="33"/>
                    <a:pt x="220" y="32"/>
                  </a:cubicBezTo>
                  <a:cubicBezTo>
                    <a:pt x="220" y="32"/>
                    <a:pt x="219" y="33"/>
                    <a:pt x="218" y="33"/>
                  </a:cubicBezTo>
                  <a:cubicBezTo>
                    <a:pt x="217" y="33"/>
                    <a:pt x="215" y="33"/>
                    <a:pt x="214" y="33"/>
                  </a:cubicBezTo>
                  <a:cubicBezTo>
                    <a:pt x="210" y="33"/>
                    <a:pt x="208" y="31"/>
                    <a:pt x="207" y="28"/>
                  </a:cubicBezTo>
                  <a:cubicBezTo>
                    <a:pt x="205" y="27"/>
                    <a:pt x="205" y="27"/>
                    <a:pt x="204" y="26"/>
                  </a:cubicBezTo>
                  <a:cubicBezTo>
                    <a:pt x="203" y="24"/>
                    <a:pt x="204" y="22"/>
                    <a:pt x="204" y="21"/>
                  </a:cubicBezTo>
                  <a:cubicBezTo>
                    <a:pt x="204" y="20"/>
                    <a:pt x="204" y="20"/>
                    <a:pt x="204" y="20"/>
                  </a:cubicBezTo>
                  <a:cubicBezTo>
                    <a:pt x="205" y="18"/>
                    <a:pt x="205" y="17"/>
                    <a:pt x="206" y="15"/>
                  </a:cubicBezTo>
                  <a:cubicBezTo>
                    <a:pt x="206" y="15"/>
                    <a:pt x="206" y="14"/>
                    <a:pt x="206" y="14"/>
                  </a:cubicBezTo>
                  <a:cubicBezTo>
                    <a:pt x="207" y="12"/>
                    <a:pt x="206" y="8"/>
                    <a:pt x="204" y="7"/>
                  </a:cubicBezTo>
                  <a:cubicBezTo>
                    <a:pt x="203" y="6"/>
                    <a:pt x="202" y="6"/>
                    <a:pt x="202" y="6"/>
                  </a:cubicBezTo>
                  <a:cubicBezTo>
                    <a:pt x="201" y="6"/>
                    <a:pt x="201" y="6"/>
                    <a:pt x="201" y="6"/>
                  </a:cubicBezTo>
                  <a:cubicBezTo>
                    <a:pt x="200" y="11"/>
                    <a:pt x="198" y="14"/>
                    <a:pt x="194" y="15"/>
                  </a:cubicBezTo>
                  <a:cubicBezTo>
                    <a:pt x="194" y="15"/>
                    <a:pt x="194" y="16"/>
                    <a:pt x="194" y="16"/>
                  </a:cubicBezTo>
                  <a:cubicBezTo>
                    <a:pt x="193" y="16"/>
                    <a:pt x="193" y="16"/>
                    <a:pt x="193" y="16"/>
                  </a:cubicBezTo>
                  <a:cubicBezTo>
                    <a:pt x="192" y="17"/>
                    <a:pt x="190" y="19"/>
                    <a:pt x="187" y="18"/>
                  </a:cubicBezTo>
                  <a:cubicBezTo>
                    <a:pt x="186" y="18"/>
                    <a:pt x="186" y="17"/>
                    <a:pt x="185" y="17"/>
                  </a:cubicBezTo>
                  <a:cubicBezTo>
                    <a:pt x="185" y="17"/>
                    <a:pt x="184" y="17"/>
                    <a:pt x="184" y="17"/>
                  </a:cubicBezTo>
                  <a:cubicBezTo>
                    <a:pt x="183" y="18"/>
                    <a:pt x="183" y="18"/>
                    <a:pt x="183" y="20"/>
                  </a:cubicBezTo>
                  <a:cubicBezTo>
                    <a:pt x="183" y="21"/>
                    <a:pt x="183" y="22"/>
                    <a:pt x="182" y="23"/>
                  </a:cubicBezTo>
                  <a:cubicBezTo>
                    <a:pt x="181" y="25"/>
                    <a:pt x="181" y="26"/>
                    <a:pt x="182" y="28"/>
                  </a:cubicBezTo>
                  <a:cubicBezTo>
                    <a:pt x="182" y="29"/>
                    <a:pt x="182" y="30"/>
                    <a:pt x="182" y="30"/>
                  </a:cubicBezTo>
                  <a:cubicBezTo>
                    <a:pt x="183" y="35"/>
                    <a:pt x="182" y="38"/>
                    <a:pt x="181" y="42"/>
                  </a:cubicBezTo>
                  <a:cubicBezTo>
                    <a:pt x="180" y="43"/>
                    <a:pt x="180" y="45"/>
                    <a:pt x="180" y="47"/>
                  </a:cubicBezTo>
                  <a:cubicBezTo>
                    <a:pt x="179" y="48"/>
                    <a:pt x="178" y="49"/>
                    <a:pt x="178" y="50"/>
                  </a:cubicBezTo>
                  <a:cubicBezTo>
                    <a:pt x="177" y="51"/>
                    <a:pt x="177" y="51"/>
                    <a:pt x="177" y="51"/>
                  </a:cubicBezTo>
                  <a:cubicBezTo>
                    <a:pt x="174" y="54"/>
                    <a:pt x="171" y="58"/>
                    <a:pt x="167" y="62"/>
                  </a:cubicBezTo>
                  <a:cubicBezTo>
                    <a:pt x="163" y="65"/>
                    <a:pt x="158" y="67"/>
                    <a:pt x="152" y="67"/>
                  </a:cubicBezTo>
                  <a:cubicBezTo>
                    <a:pt x="152" y="67"/>
                    <a:pt x="152" y="67"/>
                    <a:pt x="152" y="67"/>
                  </a:cubicBezTo>
                  <a:cubicBezTo>
                    <a:pt x="151" y="65"/>
                    <a:pt x="151" y="65"/>
                    <a:pt x="151" y="65"/>
                  </a:cubicBezTo>
                  <a:cubicBezTo>
                    <a:pt x="151" y="67"/>
                    <a:pt x="151" y="67"/>
                    <a:pt x="151" y="67"/>
                  </a:cubicBezTo>
                  <a:cubicBezTo>
                    <a:pt x="150" y="67"/>
                    <a:pt x="147" y="67"/>
                    <a:pt x="146" y="65"/>
                  </a:cubicBezTo>
                  <a:cubicBezTo>
                    <a:pt x="144" y="66"/>
                    <a:pt x="143" y="66"/>
                    <a:pt x="142" y="65"/>
                  </a:cubicBezTo>
                  <a:cubicBezTo>
                    <a:pt x="141" y="67"/>
                    <a:pt x="140" y="68"/>
                    <a:pt x="137" y="68"/>
                  </a:cubicBezTo>
                  <a:cubicBezTo>
                    <a:pt x="127" y="67"/>
                    <a:pt x="127" y="67"/>
                    <a:pt x="127" y="67"/>
                  </a:cubicBezTo>
                  <a:cubicBezTo>
                    <a:pt x="121" y="67"/>
                    <a:pt x="115" y="67"/>
                    <a:pt x="108" y="66"/>
                  </a:cubicBezTo>
                  <a:cubicBezTo>
                    <a:pt x="108" y="66"/>
                    <a:pt x="106" y="66"/>
                    <a:pt x="105" y="65"/>
                  </a:cubicBezTo>
                  <a:cubicBezTo>
                    <a:pt x="104" y="64"/>
                    <a:pt x="104" y="62"/>
                    <a:pt x="104" y="61"/>
                  </a:cubicBezTo>
                  <a:cubicBezTo>
                    <a:pt x="104" y="61"/>
                    <a:pt x="104" y="61"/>
                    <a:pt x="104" y="61"/>
                  </a:cubicBezTo>
                  <a:cubicBezTo>
                    <a:pt x="104" y="61"/>
                    <a:pt x="104" y="61"/>
                    <a:pt x="104" y="61"/>
                  </a:cubicBezTo>
                  <a:cubicBezTo>
                    <a:pt x="103" y="62"/>
                    <a:pt x="101" y="62"/>
                    <a:pt x="100" y="62"/>
                  </a:cubicBezTo>
                  <a:cubicBezTo>
                    <a:pt x="98" y="62"/>
                    <a:pt x="97" y="61"/>
                    <a:pt x="96" y="60"/>
                  </a:cubicBezTo>
                  <a:cubicBezTo>
                    <a:pt x="96" y="60"/>
                    <a:pt x="96" y="60"/>
                    <a:pt x="96" y="60"/>
                  </a:cubicBezTo>
                  <a:cubicBezTo>
                    <a:pt x="96" y="61"/>
                    <a:pt x="96" y="62"/>
                    <a:pt x="97" y="63"/>
                  </a:cubicBezTo>
                  <a:cubicBezTo>
                    <a:pt x="97" y="64"/>
                    <a:pt x="97" y="65"/>
                    <a:pt x="97" y="66"/>
                  </a:cubicBezTo>
                  <a:cubicBezTo>
                    <a:pt x="98" y="68"/>
                    <a:pt x="97" y="70"/>
                    <a:pt x="96" y="71"/>
                  </a:cubicBezTo>
                  <a:cubicBezTo>
                    <a:pt x="95" y="71"/>
                    <a:pt x="94" y="71"/>
                    <a:pt x="93" y="71"/>
                  </a:cubicBezTo>
                  <a:cubicBezTo>
                    <a:pt x="90" y="71"/>
                    <a:pt x="84" y="70"/>
                    <a:pt x="82" y="68"/>
                  </a:cubicBezTo>
                  <a:cubicBezTo>
                    <a:pt x="82" y="68"/>
                    <a:pt x="81" y="67"/>
                    <a:pt x="81" y="67"/>
                  </a:cubicBezTo>
                  <a:cubicBezTo>
                    <a:pt x="81" y="67"/>
                    <a:pt x="81" y="68"/>
                    <a:pt x="80" y="68"/>
                  </a:cubicBezTo>
                  <a:cubicBezTo>
                    <a:pt x="79" y="70"/>
                    <a:pt x="77" y="70"/>
                    <a:pt x="74" y="69"/>
                  </a:cubicBezTo>
                  <a:cubicBezTo>
                    <a:pt x="72" y="69"/>
                    <a:pt x="71" y="67"/>
                    <a:pt x="70" y="66"/>
                  </a:cubicBezTo>
                  <a:cubicBezTo>
                    <a:pt x="69" y="66"/>
                    <a:pt x="69" y="66"/>
                    <a:pt x="69" y="66"/>
                  </a:cubicBezTo>
                  <a:cubicBezTo>
                    <a:pt x="68" y="68"/>
                    <a:pt x="66" y="68"/>
                    <a:pt x="64" y="68"/>
                  </a:cubicBezTo>
                  <a:cubicBezTo>
                    <a:pt x="60" y="68"/>
                    <a:pt x="58" y="65"/>
                    <a:pt x="57" y="63"/>
                  </a:cubicBezTo>
                  <a:cubicBezTo>
                    <a:pt x="57" y="63"/>
                    <a:pt x="57" y="63"/>
                    <a:pt x="57" y="63"/>
                  </a:cubicBezTo>
                  <a:cubicBezTo>
                    <a:pt x="57" y="63"/>
                    <a:pt x="57" y="64"/>
                    <a:pt x="56" y="64"/>
                  </a:cubicBezTo>
                  <a:cubicBezTo>
                    <a:pt x="56" y="65"/>
                    <a:pt x="55" y="66"/>
                    <a:pt x="53" y="66"/>
                  </a:cubicBezTo>
                  <a:cubicBezTo>
                    <a:pt x="52" y="66"/>
                    <a:pt x="52" y="66"/>
                    <a:pt x="52" y="66"/>
                  </a:cubicBezTo>
                  <a:cubicBezTo>
                    <a:pt x="49" y="66"/>
                    <a:pt x="47" y="65"/>
                    <a:pt x="46" y="62"/>
                  </a:cubicBezTo>
                  <a:cubicBezTo>
                    <a:pt x="46" y="61"/>
                    <a:pt x="46" y="61"/>
                    <a:pt x="45" y="61"/>
                  </a:cubicBezTo>
                  <a:cubicBezTo>
                    <a:pt x="44" y="63"/>
                    <a:pt x="42" y="64"/>
                    <a:pt x="37" y="62"/>
                  </a:cubicBezTo>
                  <a:cubicBezTo>
                    <a:pt x="35" y="61"/>
                    <a:pt x="35" y="60"/>
                    <a:pt x="34" y="59"/>
                  </a:cubicBezTo>
                  <a:cubicBezTo>
                    <a:pt x="34" y="58"/>
                    <a:pt x="34" y="58"/>
                    <a:pt x="33" y="57"/>
                  </a:cubicBezTo>
                  <a:cubicBezTo>
                    <a:pt x="33" y="58"/>
                    <a:pt x="33" y="58"/>
                    <a:pt x="32" y="59"/>
                  </a:cubicBezTo>
                  <a:cubicBezTo>
                    <a:pt x="32" y="59"/>
                    <a:pt x="31" y="60"/>
                    <a:pt x="30" y="60"/>
                  </a:cubicBezTo>
                  <a:cubicBezTo>
                    <a:pt x="28" y="60"/>
                    <a:pt x="27" y="60"/>
                    <a:pt x="25" y="59"/>
                  </a:cubicBezTo>
                  <a:cubicBezTo>
                    <a:pt x="24" y="59"/>
                    <a:pt x="24" y="59"/>
                    <a:pt x="24" y="59"/>
                  </a:cubicBezTo>
                  <a:cubicBezTo>
                    <a:pt x="23" y="58"/>
                    <a:pt x="22" y="58"/>
                    <a:pt x="22" y="58"/>
                  </a:cubicBezTo>
                  <a:cubicBezTo>
                    <a:pt x="21" y="58"/>
                    <a:pt x="19" y="57"/>
                    <a:pt x="19" y="55"/>
                  </a:cubicBezTo>
                  <a:cubicBezTo>
                    <a:pt x="19" y="54"/>
                    <a:pt x="19" y="54"/>
                    <a:pt x="19" y="54"/>
                  </a:cubicBezTo>
                  <a:cubicBezTo>
                    <a:pt x="19" y="53"/>
                    <a:pt x="19" y="53"/>
                    <a:pt x="19" y="53"/>
                  </a:cubicBezTo>
                  <a:cubicBezTo>
                    <a:pt x="19" y="53"/>
                    <a:pt x="19" y="53"/>
                    <a:pt x="18" y="53"/>
                  </a:cubicBezTo>
                  <a:cubicBezTo>
                    <a:pt x="18" y="56"/>
                    <a:pt x="15" y="57"/>
                    <a:pt x="14" y="58"/>
                  </a:cubicBezTo>
                  <a:cubicBezTo>
                    <a:pt x="13" y="58"/>
                    <a:pt x="12" y="59"/>
                    <a:pt x="12" y="59"/>
                  </a:cubicBezTo>
                  <a:cubicBezTo>
                    <a:pt x="11" y="60"/>
                    <a:pt x="11" y="60"/>
                    <a:pt x="11" y="60"/>
                  </a:cubicBezTo>
                  <a:cubicBezTo>
                    <a:pt x="12" y="62"/>
                    <a:pt x="12" y="64"/>
                    <a:pt x="11" y="65"/>
                  </a:cubicBezTo>
                  <a:cubicBezTo>
                    <a:pt x="11" y="66"/>
                    <a:pt x="9" y="67"/>
                    <a:pt x="6" y="67"/>
                  </a:cubicBezTo>
                  <a:cubicBezTo>
                    <a:pt x="7" y="69"/>
                    <a:pt x="8" y="69"/>
                    <a:pt x="9" y="70"/>
                  </a:cubicBezTo>
                  <a:cubicBezTo>
                    <a:pt x="12" y="71"/>
                    <a:pt x="16" y="73"/>
                    <a:pt x="19" y="75"/>
                  </a:cubicBezTo>
                  <a:cubicBezTo>
                    <a:pt x="23" y="77"/>
                    <a:pt x="27" y="79"/>
                    <a:pt x="32" y="81"/>
                  </a:cubicBezTo>
                  <a:cubicBezTo>
                    <a:pt x="35" y="82"/>
                    <a:pt x="35" y="84"/>
                    <a:pt x="35" y="85"/>
                  </a:cubicBezTo>
                  <a:cubicBezTo>
                    <a:pt x="35" y="85"/>
                    <a:pt x="35" y="86"/>
                    <a:pt x="35" y="86"/>
                  </a:cubicBezTo>
                  <a:cubicBezTo>
                    <a:pt x="35" y="86"/>
                    <a:pt x="36" y="86"/>
                    <a:pt x="37" y="86"/>
                  </a:cubicBezTo>
                  <a:cubicBezTo>
                    <a:pt x="37" y="86"/>
                    <a:pt x="37" y="86"/>
                    <a:pt x="37" y="86"/>
                  </a:cubicBezTo>
                  <a:cubicBezTo>
                    <a:pt x="41" y="86"/>
                    <a:pt x="42" y="89"/>
                    <a:pt x="42" y="90"/>
                  </a:cubicBezTo>
                  <a:cubicBezTo>
                    <a:pt x="42" y="90"/>
                    <a:pt x="42" y="90"/>
                    <a:pt x="42" y="90"/>
                  </a:cubicBezTo>
                  <a:cubicBezTo>
                    <a:pt x="43" y="90"/>
                    <a:pt x="43" y="90"/>
                    <a:pt x="43" y="90"/>
                  </a:cubicBezTo>
                  <a:cubicBezTo>
                    <a:pt x="43" y="90"/>
                    <a:pt x="44" y="90"/>
                    <a:pt x="44" y="90"/>
                  </a:cubicBezTo>
                  <a:cubicBezTo>
                    <a:pt x="45" y="91"/>
                    <a:pt x="47" y="91"/>
                    <a:pt x="47" y="93"/>
                  </a:cubicBezTo>
                  <a:cubicBezTo>
                    <a:pt x="48" y="95"/>
                    <a:pt x="49" y="95"/>
                    <a:pt x="51" y="96"/>
                  </a:cubicBezTo>
                  <a:cubicBezTo>
                    <a:pt x="53" y="97"/>
                    <a:pt x="55" y="97"/>
                    <a:pt x="56" y="99"/>
                  </a:cubicBezTo>
                  <a:cubicBezTo>
                    <a:pt x="59" y="100"/>
                    <a:pt x="60" y="102"/>
                    <a:pt x="60" y="103"/>
                  </a:cubicBezTo>
                  <a:cubicBezTo>
                    <a:pt x="60" y="103"/>
                    <a:pt x="61" y="103"/>
                    <a:pt x="61" y="103"/>
                  </a:cubicBezTo>
                  <a:cubicBezTo>
                    <a:pt x="64" y="103"/>
                    <a:pt x="65" y="104"/>
                    <a:pt x="65" y="106"/>
                  </a:cubicBezTo>
                  <a:cubicBezTo>
                    <a:pt x="65" y="106"/>
                    <a:pt x="65" y="106"/>
                    <a:pt x="67" y="106"/>
                  </a:cubicBezTo>
                  <a:cubicBezTo>
                    <a:pt x="68" y="107"/>
                    <a:pt x="70" y="108"/>
                    <a:pt x="71" y="11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dirty="0"/>
            </a:p>
          </p:txBody>
        </p:sp>
        <p:sp>
          <p:nvSpPr>
            <p:cNvPr id="15" name="Freeform 11">
              <a:extLst>
                <a:ext uri="{FF2B5EF4-FFF2-40B4-BE49-F238E27FC236}">
                  <a16:creationId xmlns:a16="http://schemas.microsoft.com/office/drawing/2014/main" id="{B1C666E8-3466-463B-9D25-1D3FCF01B77B}"/>
                </a:ext>
              </a:extLst>
            </p:cNvPr>
            <p:cNvSpPr>
              <a:spLocks/>
            </p:cNvSpPr>
            <p:nvPr/>
          </p:nvSpPr>
          <p:spPr bwMode="auto">
            <a:xfrm>
              <a:off x="3757" y="1938"/>
              <a:ext cx="130" cy="183"/>
            </a:xfrm>
            <a:custGeom>
              <a:avLst/>
              <a:gdLst>
                <a:gd name="T0" fmla="*/ 62 w 76"/>
                <a:gd name="T1" fmla="*/ 8 h 106"/>
                <a:gd name="T2" fmla="*/ 73 w 76"/>
                <a:gd name="T3" fmla="*/ 32 h 106"/>
                <a:gd name="T4" fmla="*/ 70 w 76"/>
                <a:gd name="T5" fmla="*/ 32 h 106"/>
                <a:gd name="T6" fmla="*/ 60 w 76"/>
                <a:gd name="T7" fmla="*/ 11 h 106"/>
                <a:gd name="T8" fmla="*/ 37 w 76"/>
                <a:gd name="T9" fmla="*/ 3 h 106"/>
                <a:gd name="T10" fmla="*/ 14 w 76"/>
                <a:gd name="T11" fmla="*/ 9 h 106"/>
                <a:gd name="T12" fmla="*/ 5 w 76"/>
                <a:gd name="T13" fmla="*/ 25 h 106"/>
                <a:gd name="T14" fmla="*/ 17 w 76"/>
                <a:gd name="T15" fmla="*/ 41 h 106"/>
                <a:gd name="T16" fmla="*/ 38 w 76"/>
                <a:gd name="T17" fmla="*/ 48 h 106"/>
                <a:gd name="T18" fmla="*/ 64 w 76"/>
                <a:gd name="T19" fmla="*/ 57 h 106"/>
                <a:gd name="T20" fmla="*/ 76 w 76"/>
                <a:gd name="T21" fmla="*/ 78 h 106"/>
                <a:gd name="T22" fmla="*/ 65 w 76"/>
                <a:gd name="T23" fmla="*/ 99 h 106"/>
                <a:gd name="T24" fmla="*/ 38 w 76"/>
                <a:gd name="T25" fmla="*/ 106 h 106"/>
                <a:gd name="T26" fmla="*/ 12 w 76"/>
                <a:gd name="T27" fmla="*/ 97 h 106"/>
                <a:gd name="T28" fmla="*/ 0 w 76"/>
                <a:gd name="T29" fmla="*/ 70 h 106"/>
                <a:gd name="T30" fmla="*/ 3 w 76"/>
                <a:gd name="T31" fmla="*/ 70 h 106"/>
                <a:gd name="T32" fmla="*/ 14 w 76"/>
                <a:gd name="T33" fmla="*/ 94 h 106"/>
                <a:gd name="T34" fmla="*/ 38 w 76"/>
                <a:gd name="T35" fmla="*/ 102 h 106"/>
                <a:gd name="T36" fmla="*/ 63 w 76"/>
                <a:gd name="T37" fmla="*/ 96 h 106"/>
                <a:gd name="T38" fmla="*/ 72 w 76"/>
                <a:gd name="T39" fmla="*/ 78 h 106"/>
                <a:gd name="T40" fmla="*/ 61 w 76"/>
                <a:gd name="T41" fmla="*/ 60 h 106"/>
                <a:gd name="T42" fmla="*/ 37 w 76"/>
                <a:gd name="T43" fmla="*/ 51 h 106"/>
                <a:gd name="T44" fmla="*/ 14 w 76"/>
                <a:gd name="T45" fmla="*/ 44 h 106"/>
                <a:gd name="T46" fmla="*/ 2 w 76"/>
                <a:gd name="T47" fmla="*/ 25 h 106"/>
                <a:gd name="T48" fmla="*/ 13 w 76"/>
                <a:gd name="T49" fmla="*/ 6 h 106"/>
                <a:gd name="T50" fmla="*/ 37 w 76"/>
                <a:gd name="T51" fmla="*/ 0 h 106"/>
                <a:gd name="T52" fmla="*/ 62 w 76"/>
                <a:gd name="T53"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06">
                  <a:moveTo>
                    <a:pt x="62" y="8"/>
                  </a:moveTo>
                  <a:cubicBezTo>
                    <a:pt x="69" y="14"/>
                    <a:pt x="72" y="22"/>
                    <a:pt x="73" y="32"/>
                  </a:cubicBezTo>
                  <a:cubicBezTo>
                    <a:pt x="70" y="32"/>
                    <a:pt x="70" y="32"/>
                    <a:pt x="70" y="32"/>
                  </a:cubicBezTo>
                  <a:cubicBezTo>
                    <a:pt x="69" y="23"/>
                    <a:pt x="66" y="16"/>
                    <a:pt x="60" y="11"/>
                  </a:cubicBezTo>
                  <a:cubicBezTo>
                    <a:pt x="55" y="6"/>
                    <a:pt x="47" y="3"/>
                    <a:pt x="37" y="3"/>
                  </a:cubicBezTo>
                  <a:cubicBezTo>
                    <a:pt x="27" y="3"/>
                    <a:pt x="20" y="5"/>
                    <a:pt x="14" y="9"/>
                  </a:cubicBezTo>
                  <a:cubicBezTo>
                    <a:pt x="8" y="12"/>
                    <a:pt x="5" y="18"/>
                    <a:pt x="5" y="25"/>
                  </a:cubicBezTo>
                  <a:cubicBezTo>
                    <a:pt x="5" y="32"/>
                    <a:pt x="9" y="37"/>
                    <a:pt x="17" y="41"/>
                  </a:cubicBezTo>
                  <a:cubicBezTo>
                    <a:pt x="20" y="43"/>
                    <a:pt x="27" y="45"/>
                    <a:pt x="38" y="48"/>
                  </a:cubicBezTo>
                  <a:cubicBezTo>
                    <a:pt x="50" y="51"/>
                    <a:pt x="59" y="54"/>
                    <a:pt x="64" y="57"/>
                  </a:cubicBezTo>
                  <a:cubicBezTo>
                    <a:pt x="72" y="62"/>
                    <a:pt x="76" y="69"/>
                    <a:pt x="76" y="78"/>
                  </a:cubicBezTo>
                  <a:cubicBezTo>
                    <a:pt x="76" y="87"/>
                    <a:pt x="72" y="94"/>
                    <a:pt x="65" y="99"/>
                  </a:cubicBezTo>
                  <a:cubicBezTo>
                    <a:pt x="58" y="103"/>
                    <a:pt x="49" y="106"/>
                    <a:pt x="38" y="106"/>
                  </a:cubicBezTo>
                  <a:cubicBezTo>
                    <a:pt x="27" y="106"/>
                    <a:pt x="18" y="103"/>
                    <a:pt x="12" y="97"/>
                  </a:cubicBezTo>
                  <a:cubicBezTo>
                    <a:pt x="5" y="91"/>
                    <a:pt x="1" y="82"/>
                    <a:pt x="0" y="70"/>
                  </a:cubicBezTo>
                  <a:cubicBezTo>
                    <a:pt x="3" y="70"/>
                    <a:pt x="3" y="70"/>
                    <a:pt x="3" y="70"/>
                  </a:cubicBezTo>
                  <a:cubicBezTo>
                    <a:pt x="4" y="81"/>
                    <a:pt x="8" y="89"/>
                    <a:pt x="14" y="94"/>
                  </a:cubicBezTo>
                  <a:cubicBezTo>
                    <a:pt x="20" y="100"/>
                    <a:pt x="28" y="102"/>
                    <a:pt x="38" y="102"/>
                  </a:cubicBezTo>
                  <a:cubicBezTo>
                    <a:pt x="48" y="102"/>
                    <a:pt x="56" y="100"/>
                    <a:pt x="63" y="96"/>
                  </a:cubicBezTo>
                  <a:cubicBezTo>
                    <a:pt x="69" y="91"/>
                    <a:pt x="72" y="86"/>
                    <a:pt x="72" y="78"/>
                  </a:cubicBezTo>
                  <a:cubicBezTo>
                    <a:pt x="72" y="70"/>
                    <a:pt x="69" y="64"/>
                    <a:pt x="61" y="60"/>
                  </a:cubicBezTo>
                  <a:cubicBezTo>
                    <a:pt x="57" y="57"/>
                    <a:pt x="49" y="54"/>
                    <a:pt x="37" y="51"/>
                  </a:cubicBezTo>
                  <a:cubicBezTo>
                    <a:pt x="25" y="48"/>
                    <a:pt x="18" y="46"/>
                    <a:pt x="14" y="44"/>
                  </a:cubicBezTo>
                  <a:cubicBezTo>
                    <a:pt x="6" y="39"/>
                    <a:pt x="2" y="33"/>
                    <a:pt x="2" y="25"/>
                  </a:cubicBezTo>
                  <a:cubicBezTo>
                    <a:pt x="2" y="17"/>
                    <a:pt x="6" y="10"/>
                    <a:pt x="13" y="6"/>
                  </a:cubicBezTo>
                  <a:cubicBezTo>
                    <a:pt x="19" y="2"/>
                    <a:pt x="27" y="0"/>
                    <a:pt x="37" y="0"/>
                  </a:cubicBezTo>
                  <a:cubicBezTo>
                    <a:pt x="48" y="0"/>
                    <a:pt x="56" y="3"/>
                    <a:pt x="62" y="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2">
              <a:extLst>
                <a:ext uri="{FF2B5EF4-FFF2-40B4-BE49-F238E27FC236}">
                  <a16:creationId xmlns:a16="http://schemas.microsoft.com/office/drawing/2014/main" id="{3412CCBF-2E1F-484A-940E-661EEB08D07A}"/>
                </a:ext>
              </a:extLst>
            </p:cNvPr>
            <p:cNvSpPr>
              <a:spLocks/>
            </p:cNvSpPr>
            <p:nvPr/>
          </p:nvSpPr>
          <p:spPr bwMode="auto">
            <a:xfrm>
              <a:off x="3899" y="1942"/>
              <a:ext cx="96" cy="179"/>
            </a:xfrm>
            <a:custGeom>
              <a:avLst/>
              <a:gdLst>
                <a:gd name="T0" fmla="*/ 53 w 56"/>
                <a:gd name="T1" fmla="*/ 0 h 104"/>
                <a:gd name="T2" fmla="*/ 56 w 56"/>
                <a:gd name="T3" fmla="*/ 0 h 104"/>
                <a:gd name="T4" fmla="*/ 56 w 56"/>
                <a:gd name="T5" fmla="*/ 70 h 104"/>
                <a:gd name="T6" fmla="*/ 50 w 56"/>
                <a:gd name="T7" fmla="*/ 94 h 104"/>
                <a:gd name="T8" fmla="*/ 27 w 56"/>
                <a:gd name="T9" fmla="*/ 104 h 104"/>
                <a:gd name="T10" fmla="*/ 8 w 56"/>
                <a:gd name="T11" fmla="*/ 97 h 104"/>
                <a:gd name="T12" fmla="*/ 0 w 56"/>
                <a:gd name="T13" fmla="*/ 75 h 104"/>
                <a:gd name="T14" fmla="*/ 0 w 56"/>
                <a:gd name="T15" fmla="*/ 70 h 104"/>
                <a:gd name="T16" fmla="*/ 3 w 56"/>
                <a:gd name="T17" fmla="*/ 70 h 104"/>
                <a:gd name="T18" fmla="*/ 3 w 56"/>
                <a:gd name="T19" fmla="*/ 75 h 104"/>
                <a:gd name="T20" fmla="*/ 27 w 56"/>
                <a:gd name="T21" fmla="*/ 100 h 104"/>
                <a:gd name="T22" fmla="*/ 47 w 56"/>
                <a:gd name="T23" fmla="*/ 92 h 104"/>
                <a:gd name="T24" fmla="*/ 53 w 56"/>
                <a:gd name="T25" fmla="*/ 70 h 104"/>
                <a:gd name="T26" fmla="*/ 53 w 56"/>
                <a:gd name="T2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04">
                  <a:moveTo>
                    <a:pt x="53" y="0"/>
                  </a:moveTo>
                  <a:cubicBezTo>
                    <a:pt x="56" y="0"/>
                    <a:pt x="56" y="0"/>
                    <a:pt x="56" y="0"/>
                  </a:cubicBezTo>
                  <a:cubicBezTo>
                    <a:pt x="56" y="70"/>
                    <a:pt x="56" y="70"/>
                    <a:pt x="56" y="70"/>
                  </a:cubicBezTo>
                  <a:cubicBezTo>
                    <a:pt x="56" y="80"/>
                    <a:pt x="54" y="88"/>
                    <a:pt x="50" y="94"/>
                  </a:cubicBezTo>
                  <a:cubicBezTo>
                    <a:pt x="45" y="100"/>
                    <a:pt x="37" y="104"/>
                    <a:pt x="27" y="104"/>
                  </a:cubicBezTo>
                  <a:cubicBezTo>
                    <a:pt x="19" y="104"/>
                    <a:pt x="12" y="101"/>
                    <a:pt x="8" y="97"/>
                  </a:cubicBezTo>
                  <a:cubicBezTo>
                    <a:pt x="2" y="92"/>
                    <a:pt x="0" y="84"/>
                    <a:pt x="0" y="75"/>
                  </a:cubicBezTo>
                  <a:cubicBezTo>
                    <a:pt x="0" y="70"/>
                    <a:pt x="0" y="70"/>
                    <a:pt x="0" y="70"/>
                  </a:cubicBezTo>
                  <a:cubicBezTo>
                    <a:pt x="3" y="70"/>
                    <a:pt x="3" y="70"/>
                    <a:pt x="3" y="70"/>
                  </a:cubicBezTo>
                  <a:cubicBezTo>
                    <a:pt x="3" y="75"/>
                    <a:pt x="3" y="75"/>
                    <a:pt x="3" y="75"/>
                  </a:cubicBezTo>
                  <a:cubicBezTo>
                    <a:pt x="3" y="92"/>
                    <a:pt x="11" y="100"/>
                    <a:pt x="27" y="100"/>
                  </a:cubicBezTo>
                  <a:cubicBezTo>
                    <a:pt x="36" y="100"/>
                    <a:pt x="43" y="97"/>
                    <a:pt x="47" y="92"/>
                  </a:cubicBezTo>
                  <a:cubicBezTo>
                    <a:pt x="51" y="87"/>
                    <a:pt x="53" y="80"/>
                    <a:pt x="53" y="70"/>
                  </a:cubicBezTo>
                  <a:lnTo>
                    <a:pt x="5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3">
              <a:extLst>
                <a:ext uri="{FF2B5EF4-FFF2-40B4-BE49-F238E27FC236}">
                  <a16:creationId xmlns:a16="http://schemas.microsoft.com/office/drawing/2014/main" id="{CE8933D4-46F7-4EEA-AD4A-772D621DA43C}"/>
                </a:ext>
              </a:extLst>
            </p:cNvPr>
            <p:cNvSpPr>
              <a:spLocks/>
            </p:cNvSpPr>
            <p:nvPr/>
          </p:nvSpPr>
          <p:spPr bwMode="auto">
            <a:xfrm>
              <a:off x="4019" y="1942"/>
              <a:ext cx="142" cy="175"/>
            </a:xfrm>
            <a:custGeom>
              <a:avLst/>
              <a:gdLst>
                <a:gd name="T0" fmla="*/ 0 w 142"/>
                <a:gd name="T1" fmla="*/ 0 h 175"/>
                <a:gd name="T2" fmla="*/ 142 w 142"/>
                <a:gd name="T3" fmla="*/ 0 h 175"/>
                <a:gd name="T4" fmla="*/ 142 w 142"/>
                <a:gd name="T5" fmla="*/ 5 h 175"/>
                <a:gd name="T6" fmla="*/ 73 w 142"/>
                <a:gd name="T7" fmla="*/ 5 h 175"/>
                <a:gd name="T8" fmla="*/ 73 w 142"/>
                <a:gd name="T9" fmla="*/ 175 h 175"/>
                <a:gd name="T10" fmla="*/ 68 w 142"/>
                <a:gd name="T11" fmla="*/ 175 h 175"/>
                <a:gd name="T12" fmla="*/ 68 w 142"/>
                <a:gd name="T13" fmla="*/ 5 h 175"/>
                <a:gd name="T14" fmla="*/ 0 w 142"/>
                <a:gd name="T15" fmla="*/ 5 h 175"/>
                <a:gd name="T16" fmla="*/ 0 w 142"/>
                <a:gd name="T1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75">
                  <a:moveTo>
                    <a:pt x="0" y="0"/>
                  </a:moveTo>
                  <a:lnTo>
                    <a:pt x="142" y="0"/>
                  </a:lnTo>
                  <a:lnTo>
                    <a:pt x="142" y="5"/>
                  </a:lnTo>
                  <a:lnTo>
                    <a:pt x="73" y="5"/>
                  </a:lnTo>
                  <a:lnTo>
                    <a:pt x="73" y="175"/>
                  </a:lnTo>
                  <a:lnTo>
                    <a:pt x="68" y="175"/>
                  </a:lnTo>
                  <a:lnTo>
                    <a:pt x="68" y="5"/>
                  </a:lnTo>
                  <a:lnTo>
                    <a:pt x="0" y="5"/>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4">
              <a:extLst>
                <a:ext uri="{FF2B5EF4-FFF2-40B4-BE49-F238E27FC236}">
                  <a16:creationId xmlns:a16="http://schemas.microsoft.com/office/drawing/2014/main" id="{F0392651-136F-460B-8757-9712E2A1AE91}"/>
                </a:ext>
              </a:extLst>
            </p:cNvPr>
            <p:cNvSpPr>
              <a:spLocks/>
            </p:cNvSpPr>
            <p:nvPr/>
          </p:nvSpPr>
          <p:spPr bwMode="auto">
            <a:xfrm>
              <a:off x="4183" y="1942"/>
              <a:ext cx="130" cy="179"/>
            </a:xfrm>
            <a:custGeom>
              <a:avLst/>
              <a:gdLst>
                <a:gd name="T0" fmla="*/ 0 w 76"/>
                <a:gd name="T1" fmla="*/ 0 h 104"/>
                <a:gd name="T2" fmla="*/ 4 w 76"/>
                <a:gd name="T3" fmla="*/ 0 h 104"/>
                <a:gd name="T4" fmla="*/ 4 w 76"/>
                <a:gd name="T5" fmla="*/ 62 h 104"/>
                <a:gd name="T6" fmla="*/ 12 w 76"/>
                <a:gd name="T7" fmla="*/ 90 h 104"/>
                <a:gd name="T8" fmla="*/ 38 w 76"/>
                <a:gd name="T9" fmla="*/ 100 h 104"/>
                <a:gd name="T10" fmla="*/ 65 w 76"/>
                <a:gd name="T11" fmla="*/ 90 h 104"/>
                <a:gd name="T12" fmla="*/ 73 w 76"/>
                <a:gd name="T13" fmla="*/ 62 h 104"/>
                <a:gd name="T14" fmla="*/ 73 w 76"/>
                <a:gd name="T15" fmla="*/ 0 h 104"/>
                <a:gd name="T16" fmla="*/ 76 w 76"/>
                <a:gd name="T17" fmla="*/ 0 h 104"/>
                <a:gd name="T18" fmla="*/ 76 w 76"/>
                <a:gd name="T19" fmla="*/ 62 h 104"/>
                <a:gd name="T20" fmla="*/ 68 w 76"/>
                <a:gd name="T21" fmla="*/ 92 h 104"/>
                <a:gd name="T22" fmla="*/ 38 w 76"/>
                <a:gd name="T23" fmla="*/ 104 h 104"/>
                <a:gd name="T24" fmla="*/ 9 w 76"/>
                <a:gd name="T25" fmla="*/ 92 h 104"/>
                <a:gd name="T26" fmla="*/ 0 w 76"/>
                <a:gd name="T27" fmla="*/ 62 h 104"/>
                <a:gd name="T28" fmla="*/ 0 w 76"/>
                <a:gd name="T2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04">
                  <a:moveTo>
                    <a:pt x="0" y="0"/>
                  </a:moveTo>
                  <a:cubicBezTo>
                    <a:pt x="4" y="0"/>
                    <a:pt x="4" y="0"/>
                    <a:pt x="4" y="0"/>
                  </a:cubicBezTo>
                  <a:cubicBezTo>
                    <a:pt x="4" y="62"/>
                    <a:pt x="4" y="62"/>
                    <a:pt x="4" y="62"/>
                  </a:cubicBezTo>
                  <a:cubicBezTo>
                    <a:pt x="4" y="74"/>
                    <a:pt x="6" y="83"/>
                    <a:pt x="12" y="90"/>
                  </a:cubicBezTo>
                  <a:cubicBezTo>
                    <a:pt x="17" y="97"/>
                    <a:pt x="26" y="100"/>
                    <a:pt x="38" y="100"/>
                  </a:cubicBezTo>
                  <a:cubicBezTo>
                    <a:pt x="50" y="100"/>
                    <a:pt x="59" y="97"/>
                    <a:pt x="65" y="90"/>
                  </a:cubicBezTo>
                  <a:cubicBezTo>
                    <a:pt x="70" y="83"/>
                    <a:pt x="73" y="74"/>
                    <a:pt x="73" y="62"/>
                  </a:cubicBezTo>
                  <a:cubicBezTo>
                    <a:pt x="73" y="0"/>
                    <a:pt x="73" y="0"/>
                    <a:pt x="73" y="0"/>
                  </a:cubicBezTo>
                  <a:cubicBezTo>
                    <a:pt x="76" y="0"/>
                    <a:pt x="76" y="0"/>
                    <a:pt x="76" y="0"/>
                  </a:cubicBezTo>
                  <a:cubicBezTo>
                    <a:pt x="76" y="62"/>
                    <a:pt x="76" y="62"/>
                    <a:pt x="76" y="62"/>
                  </a:cubicBezTo>
                  <a:cubicBezTo>
                    <a:pt x="76" y="75"/>
                    <a:pt x="73" y="85"/>
                    <a:pt x="68" y="92"/>
                  </a:cubicBezTo>
                  <a:cubicBezTo>
                    <a:pt x="61" y="100"/>
                    <a:pt x="52" y="104"/>
                    <a:pt x="38" y="104"/>
                  </a:cubicBezTo>
                  <a:cubicBezTo>
                    <a:pt x="25" y="104"/>
                    <a:pt x="15" y="100"/>
                    <a:pt x="9" y="92"/>
                  </a:cubicBezTo>
                  <a:cubicBezTo>
                    <a:pt x="3" y="85"/>
                    <a:pt x="0" y="75"/>
                    <a:pt x="0" y="62"/>
                  </a:cubicBez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sz="1800"/>
            </a:p>
          </p:txBody>
        </p:sp>
      </p:grpSp>
      <p:cxnSp>
        <p:nvCxnSpPr>
          <p:cNvPr id="19" name="直接连接符 18">
            <a:extLst>
              <a:ext uri="{FF2B5EF4-FFF2-40B4-BE49-F238E27FC236}">
                <a16:creationId xmlns:a16="http://schemas.microsoft.com/office/drawing/2014/main" id="{B796342C-43B6-4877-9B27-1BDD985BE305}"/>
              </a:ext>
            </a:extLst>
          </p:cNvPr>
          <p:cNvCxnSpPr>
            <a:cxnSpLocks/>
            <a:stCxn id="11" idx="36"/>
          </p:cNvCxnSpPr>
          <p:nvPr userDrawn="1"/>
        </p:nvCxnSpPr>
        <p:spPr>
          <a:xfrm flipH="1" flipV="1">
            <a:off x="3" y="751684"/>
            <a:ext cx="10144994" cy="97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灯片编号占位符 5">
            <a:extLst>
              <a:ext uri="{FF2B5EF4-FFF2-40B4-BE49-F238E27FC236}">
                <a16:creationId xmlns:a16="http://schemas.microsoft.com/office/drawing/2014/main" id="{5CA955CB-EC17-48B8-A220-C747B5928C86}"/>
              </a:ext>
            </a:extLst>
          </p:cNvPr>
          <p:cNvSpPr>
            <a:spLocks noGrp="1"/>
          </p:cNvSpPr>
          <p:nvPr>
            <p:ph type="sldNum" sz="quarter" idx="4"/>
          </p:nvPr>
        </p:nvSpPr>
        <p:spPr>
          <a:xfrm>
            <a:off x="9375147" y="6578600"/>
            <a:ext cx="2743200" cy="279400"/>
          </a:xfrm>
          <a:prstGeom prst="rect">
            <a:avLst/>
          </a:prstGeom>
        </p:spPr>
        <p:txBody>
          <a:bodyPr vert="horz" lIns="91440" tIns="45720" rIns="91440" bIns="45720" rtlCol="0" anchor="ctr"/>
          <a:lstStyle>
            <a:lvl1pPr algn="r">
              <a:defRPr sz="1800" b="1">
                <a:solidFill>
                  <a:schemeClr val="bg1"/>
                </a:solidFill>
              </a:defRPr>
            </a:lvl1pPr>
          </a:lstStyle>
          <a:p>
            <a:fld id="{3ACD1EC8-6F57-41A7-99F1-FEDB2874BA2B}" type="slidenum">
              <a:rPr lang="zh-CN" altLang="en-US" smtClean="0"/>
              <a:pPr/>
              <a:t>‹#›</a:t>
            </a:fld>
            <a:endParaRPr lang="zh-CN" altLang="en-US"/>
          </a:p>
        </p:txBody>
      </p:sp>
    </p:spTree>
    <p:extLst>
      <p:ext uri="{BB962C8B-B14F-4D97-AF65-F5344CB8AC3E}">
        <p14:creationId xmlns:p14="http://schemas.microsoft.com/office/powerpoint/2010/main" val="896904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4" userDrawn="1">
          <p15:clr>
            <a:srgbClr val="F26B43"/>
          </p15:clr>
        </p15:guide>
        <p15:guide id="2" pos="7368" userDrawn="1">
          <p15:clr>
            <a:srgbClr val="F26B43"/>
          </p15:clr>
        </p15:guide>
        <p15:guide id="3" orient="horz" pos="472" userDrawn="1">
          <p15:clr>
            <a:srgbClr val="F26B43"/>
          </p15:clr>
        </p15:guide>
        <p15:guide id="4" orient="horz" pos="414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10" Type="http://schemas.openxmlformats.org/officeDocument/2006/relationships/image" Target="../media/image6.sv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gif"/><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23.svg"/><Relationship Id="rId4" Type="http://schemas.openxmlformats.org/officeDocument/2006/relationships/image" Target="../media/image8.svg"/><Relationship Id="rId9" Type="http://schemas.openxmlformats.org/officeDocument/2006/relationships/image" Target="../media/image13.sv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建筑物&#10;&#10;自动生成的说明">
            <a:extLst>
              <a:ext uri="{FF2B5EF4-FFF2-40B4-BE49-F238E27FC236}">
                <a16:creationId xmlns:a16="http://schemas.microsoft.com/office/drawing/2014/main" id="{7C203E5F-10CC-4C39-9C3B-08322486F55C}"/>
              </a:ext>
            </a:extLst>
          </p:cNvPr>
          <p:cNvPicPr>
            <a:picLocks noChangeAspect="1"/>
          </p:cNvPicPr>
          <p:nvPr/>
        </p:nvPicPr>
        <p:blipFill rotWithShape="1">
          <a:blip r:embed="rId3" cstate="print">
            <a:alphaModFix amt="20000"/>
            <a:grayscl/>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rcRect b="21958"/>
          <a:stretch/>
        </p:blipFill>
        <p:spPr>
          <a:xfrm>
            <a:off x="0" y="3260891"/>
            <a:ext cx="12282150" cy="4114800"/>
          </a:xfrm>
          <a:prstGeom prst="rect">
            <a:avLst/>
          </a:prstGeom>
        </p:spPr>
      </p:pic>
      <p:sp>
        <p:nvSpPr>
          <p:cNvPr id="6" name="矩形 5">
            <a:extLst>
              <a:ext uri="{FF2B5EF4-FFF2-40B4-BE49-F238E27FC236}">
                <a16:creationId xmlns:a16="http://schemas.microsoft.com/office/drawing/2014/main" id="{0F5F7A16-4E2B-4F11-A46F-2F0ADA0A8C50}"/>
              </a:ext>
            </a:extLst>
          </p:cNvPr>
          <p:cNvSpPr/>
          <p:nvPr/>
        </p:nvSpPr>
        <p:spPr>
          <a:xfrm>
            <a:off x="-6350" y="6296878"/>
            <a:ext cx="12191999" cy="5611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Group 4">
            <a:extLst>
              <a:ext uri="{FF2B5EF4-FFF2-40B4-BE49-F238E27FC236}">
                <a16:creationId xmlns:a16="http://schemas.microsoft.com/office/drawing/2014/main" id="{4314C7FB-2670-4060-B623-A52586BEB42F}"/>
              </a:ext>
            </a:extLst>
          </p:cNvPr>
          <p:cNvGrpSpPr>
            <a:grpSpLocks noChangeAspect="1"/>
          </p:cNvGrpSpPr>
          <p:nvPr/>
        </p:nvGrpSpPr>
        <p:grpSpPr bwMode="auto">
          <a:xfrm>
            <a:off x="9345597" y="223705"/>
            <a:ext cx="2846403" cy="450233"/>
            <a:chOff x="768" y="1292"/>
            <a:chExt cx="5241" cy="829"/>
          </a:xfrm>
          <a:solidFill>
            <a:schemeClr val="accent1"/>
          </a:solidFill>
        </p:grpSpPr>
        <p:sp>
          <p:nvSpPr>
            <p:cNvPr id="8" name="Freeform 5">
              <a:extLst>
                <a:ext uri="{FF2B5EF4-FFF2-40B4-BE49-F238E27FC236}">
                  <a16:creationId xmlns:a16="http://schemas.microsoft.com/office/drawing/2014/main" id="{28988226-D010-41FE-980E-62BDF13DB461}"/>
                </a:ext>
              </a:extLst>
            </p:cNvPr>
            <p:cNvSpPr>
              <a:spLocks/>
            </p:cNvSpPr>
            <p:nvPr/>
          </p:nvSpPr>
          <p:spPr bwMode="auto">
            <a:xfrm>
              <a:off x="4267" y="1292"/>
              <a:ext cx="1742" cy="829"/>
            </a:xfrm>
            <a:custGeom>
              <a:avLst/>
              <a:gdLst>
                <a:gd name="T0" fmla="*/ 1742 w 1742"/>
                <a:gd name="T1" fmla="*/ 829 h 829"/>
                <a:gd name="T2" fmla="*/ 851 w 1742"/>
                <a:gd name="T3" fmla="*/ 829 h 829"/>
                <a:gd name="T4" fmla="*/ 851 w 1742"/>
                <a:gd name="T5" fmla="*/ 9 h 829"/>
                <a:gd name="T6" fmla="*/ 751 w 1742"/>
                <a:gd name="T7" fmla="*/ 9 h 829"/>
                <a:gd name="T8" fmla="*/ 751 w 1742"/>
                <a:gd name="T9" fmla="*/ 24 h 829"/>
                <a:gd name="T10" fmla="*/ 724 w 1742"/>
                <a:gd name="T11" fmla="*/ 24 h 829"/>
                <a:gd name="T12" fmla="*/ 724 w 1742"/>
                <a:gd name="T13" fmla="*/ 9 h 829"/>
                <a:gd name="T14" fmla="*/ 258 w 1742"/>
                <a:gd name="T15" fmla="*/ 9 h 829"/>
                <a:gd name="T16" fmla="*/ 258 w 1742"/>
                <a:gd name="T17" fmla="*/ 24 h 829"/>
                <a:gd name="T18" fmla="*/ 231 w 1742"/>
                <a:gd name="T19" fmla="*/ 24 h 829"/>
                <a:gd name="T20" fmla="*/ 231 w 1742"/>
                <a:gd name="T21" fmla="*/ 9 h 829"/>
                <a:gd name="T22" fmla="*/ 132 w 1742"/>
                <a:gd name="T23" fmla="*/ 9 h 829"/>
                <a:gd name="T24" fmla="*/ 132 w 1742"/>
                <a:gd name="T25" fmla="*/ 829 h 829"/>
                <a:gd name="T26" fmla="*/ 0 w 1742"/>
                <a:gd name="T27" fmla="*/ 829 h 829"/>
                <a:gd name="T28" fmla="*/ 0 w 1742"/>
                <a:gd name="T29" fmla="*/ 820 h 829"/>
                <a:gd name="T30" fmla="*/ 123 w 1742"/>
                <a:gd name="T31" fmla="*/ 820 h 829"/>
                <a:gd name="T32" fmla="*/ 123 w 1742"/>
                <a:gd name="T33" fmla="*/ 0 h 829"/>
                <a:gd name="T34" fmla="*/ 239 w 1742"/>
                <a:gd name="T35" fmla="*/ 0 h 829"/>
                <a:gd name="T36" fmla="*/ 239 w 1742"/>
                <a:gd name="T37" fmla="*/ 14 h 829"/>
                <a:gd name="T38" fmla="*/ 250 w 1742"/>
                <a:gd name="T39" fmla="*/ 14 h 829"/>
                <a:gd name="T40" fmla="*/ 250 w 1742"/>
                <a:gd name="T41" fmla="*/ 0 h 829"/>
                <a:gd name="T42" fmla="*/ 732 w 1742"/>
                <a:gd name="T43" fmla="*/ 0 h 829"/>
                <a:gd name="T44" fmla="*/ 732 w 1742"/>
                <a:gd name="T45" fmla="*/ 14 h 829"/>
                <a:gd name="T46" fmla="*/ 743 w 1742"/>
                <a:gd name="T47" fmla="*/ 14 h 829"/>
                <a:gd name="T48" fmla="*/ 743 w 1742"/>
                <a:gd name="T49" fmla="*/ 0 h 829"/>
                <a:gd name="T50" fmla="*/ 861 w 1742"/>
                <a:gd name="T51" fmla="*/ 0 h 829"/>
                <a:gd name="T52" fmla="*/ 861 w 1742"/>
                <a:gd name="T53" fmla="*/ 820 h 829"/>
                <a:gd name="T54" fmla="*/ 1742 w 1742"/>
                <a:gd name="T55" fmla="*/ 820 h 829"/>
                <a:gd name="T56" fmla="*/ 1742 w 1742"/>
                <a:gd name="T57" fmla="*/ 82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42" h="829">
                  <a:moveTo>
                    <a:pt x="1742" y="829"/>
                  </a:moveTo>
                  <a:lnTo>
                    <a:pt x="851" y="829"/>
                  </a:lnTo>
                  <a:lnTo>
                    <a:pt x="851" y="9"/>
                  </a:lnTo>
                  <a:lnTo>
                    <a:pt x="751" y="9"/>
                  </a:lnTo>
                  <a:lnTo>
                    <a:pt x="751" y="24"/>
                  </a:lnTo>
                  <a:lnTo>
                    <a:pt x="724" y="24"/>
                  </a:lnTo>
                  <a:lnTo>
                    <a:pt x="724" y="9"/>
                  </a:lnTo>
                  <a:lnTo>
                    <a:pt x="258" y="9"/>
                  </a:lnTo>
                  <a:lnTo>
                    <a:pt x="258" y="24"/>
                  </a:lnTo>
                  <a:lnTo>
                    <a:pt x="231" y="24"/>
                  </a:lnTo>
                  <a:lnTo>
                    <a:pt x="231" y="9"/>
                  </a:lnTo>
                  <a:lnTo>
                    <a:pt x="132" y="9"/>
                  </a:lnTo>
                  <a:lnTo>
                    <a:pt x="132" y="829"/>
                  </a:lnTo>
                  <a:lnTo>
                    <a:pt x="0" y="829"/>
                  </a:lnTo>
                  <a:lnTo>
                    <a:pt x="0" y="820"/>
                  </a:lnTo>
                  <a:lnTo>
                    <a:pt x="123" y="820"/>
                  </a:lnTo>
                  <a:lnTo>
                    <a:pt x="123" y="0"/>
                  </a:lnTo>
                  <a:lnTo>
                    <a:pt x="239" y="0"/>
                  </a:lnTo>
                  <a:lnTo>
                    <a:pt x="239" y="14"/>
                  </a:lnTo>
                  <a:lnTo>
                    <a:pt x="250" y="14"/>
                  </a:lnTo>
                  <a:lnTo>
                    <a:pt x="250" y="0"/>
                  </a:lnTo>
                  <a:lnTo>
                    <a:pt x="732" y="0"/>
                  </a:lnTo>
                  <a:lnTo>
                    <a:pt x="732" y="14"/>
                  </a:lnTo>
                  <a:lnTo>
                    <a:pt x="743" y="14"/>
                  </a:lnTo>
                  <a:lnTo>
                    <a:pt x="743" y="0"/>
                  </a:lnTo>
                  <a:lnTo>
                    <a:pt x="861" y="0"/>
                  </a:lnTo>
                  <a:lnTo>
                    <a:pt x="861" y="820"/>
                  </a:lnTo>
                  <a:lnTo>
                    <a:pt x="1742" y="820"/>
                  </a:lnTo>
                  <a:lnTo>
                    <a:pt x="1742" y="829"/>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9" name="Freeform 6">
              <a:extLst>
                <a:ext uri="{FF2B5EF4-FFF2-40B4-BE49-F238E27FC236}">
                  <a16:creationId xmlns:a16="http://schemas.microsoft.com/office/drawing/2014/main" id="{C09FBEAC-F7D9-4313-B1E3-E394B0EFDFE7}"/>
                </a:ext>
              </a:extLst>
            </p:cNvPr>
            <p:cNvSpPr>
              <a:spLocks/>
            </p:cNvSpPr>
            <p:nvPr/>
          </p:nvSpPr>
          <p:spPr bwMode="auto">
            <a:xfrm>
              <a:off x="4517" y="1471"/>
              <a:ext cx="482" cy="646"/>
            </a:xfrm>
            <a:custGeom>
              <a:avLst/>
              <a:gdLst>
                <a:gd name="T0" fmla="*/ 482 w 482"/>
                <a:gd name="T1" fmla="*/ 646 h 646"/>
                <a:gd name="T2" fmla="*/ 474 w 482"/>
                <a:gd name="T3" fmla="*/ 646 h 646"/>
                <a:gd name="T4" fmla="*/ 474 w 482"/>
                <a:gd name="T5" fmla="*/ 112 h 646"/>
                <a:gd name="T6" fmla="*/ 433 w 482"/>
                <a:gd name="T7" fmla="*/ 112 h 646"/>
                <a:gd name="T8" fmla="*/ 433 w 482"/>
                <a:gd name="T9" fmla="*/ 79 h 646"/>
                <a:gd name="T10" fmla="*/ 364 w 482"/>
                <a:gd name="T11" fmla="*/ 38 h 646"/>
                <a:gd name="T12" fmla="*/ 320 w 482"/>
                <a:gd name="T13" fmla="*/ 38 h 646"/>
                <a:gd name="T14" fmla="*/ 320 w 482"/>
                <a:gd name="T15" fmla="*/ 9 h 646"/>
                <a:gd name="T16" fmla="*/ 164 w 482"/>
                <a:gd name="T17" fmla="*/ 9 h 646"/>
                <a:gd name="T18" fmla="*/ 164 w 482"/>
                <a:gd name="T19" fmla="*/ 38 h 646"/>
                <a:gd name="T20" fmla="*/ 120 w 482"/>
                <a:gd name="T21" fmla="*/ 38 h 646"/>
                <a:gd name="T22" fmla="*/ 49 w 482"/>
                <a:gd name="T23" fmla="*/ 79 h 646"/>
                <a:gd name="T24" fmla="*/ 49 w 482"/>
                <a:gd name="T25" fmla="*/ 112 h 646"/>
                <a:gd name="T26" fmla="*/ 8 w 482"/>
                <a:gd name="T27" fmla="*/ 112 h 646"/>
                <a:gd name="T28" fmla="*/ 8 w 482"/>
                <a:gd name="T29" fmla="*/ 646 h 646"/>
                <a:gd name="T30" fmla="*/ 0 w 482"/>
                <a:gd name="T31" fmla="*/ 646 h 646"/>
                <a:gd name="T32" fmla="*/ 0 w 482"/>
                <a:gd name="T33" fmla="*/ 102 h 646"/>
                <a:gd name="T34" fmla="*/ 41 w 482"/>
                <a:gd name="T35" fmla="*/ 102 h 646"/>
                <a:gd name="T36" fmla="*/ 41 w 482"/>
                <a:gd name="T37" fmla="*/ 74 h 646"/>
                <a:gd name="T38" fmla="*/ 116 w 482"/>
                <a:gd name="T39" fmla="*/ 29 h 646"/>
                <a:gd name="T40" fmla="*/ 154 w 482"/>
                <a:gd name="T41" fmla="*/ 29 h 646"/>
                <a:gd name="T42" fmla="*/ 154 w 482"/>
                <a:gd name="T43" fmla="*/ 0 h 646"/>
                <a:gd name="T44" fmla="*/ 328 w 482"/>
                <a:gd name="T45" fmla="*/ 0 h 646"/>
                <a:gd name="T46" fmla="*/ 328 w 482"/>
                <a:gd name="T47" fmla="*/ 29 h 646"/>
                <a:gd name="T48" fmla="*/ 366 w 482"/>
                <a:gd name="T49" fmla="*/ 29 h 646"/>
                <a:gd name="T50" fmla="*/ 441 w 482"/>
                <a:gd name="T51" fmla="*/ 74 h 646"/>
                <a:gd name="T52" fmla="*/ 441 w 482"/>
                <a:gd name="T53" fmla="*/ 102 h 646"/>
                <a:gd name="T54" fmla="*/ 482 w 482"/>
                <a:gd name="T55" fmla="*/ 102 h 646"/>
                <a:gd name="T56" fmla="*/ 482 w 482"/>
                <a:gd name="T57" fmla="*/ 646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2" h="646">
                  <a:moveTo>
                    <a:pt x="482" y="646"/>
                  </a:moveTo>
                  <a:lnTo>
                    <a:pt x="474" y="646"/>
                  </a:lnTo>
                  <a:lnTo>
                    <a:pt x="474" y="112"/>
                  </a:lnTo>
                  <a:lnTo>
                    <a:pt x="433" y="112"/>
                  </a:lnTo>
                  <a:lnTo>
                    <a:pt x="433" y="79"/>
                  </a:lnTo>
                  <a:lnTo>
                    <a:pt x="364" y="38"/>
                  </a:lnTo>
                  <a:lnTo>
                    <a:pt x="320" y="38"/>
                  </a:lnTo>
                  <a:lnTo>
                    <a:pt x="320" y="9"/>
                  </a:lnTo>
                  <a:lnTo>
                    <a:pt x="164" y="9"/>
                  </a:lnTo>
                  <a:lnTo>
                    <a:pt x="164" y="38"/>
                  </a:lnTo>
                  <a:lnTo>
                    <a:pt x="120" y="38"/>
                  </a:lnTo>
                  <a:lnTo>
                    <a:pt x="49" y="79"/>
                  </a:lnTo>
                  <a:lnTo>
                    <a:pt x="49" y="112"/>
                  </a:lnTo>
                  <a:lnTo>
                    <a:pt x="8" y="112"/>
                  </a:lnTo>
                  <a:lnTo>
                    <a:pt x="8" y="646"/>
                  </a:lnTo>
                  <a:lnTo>
                    <a:pt x="0" y="646"/>
                  </a:lnTo>
                  <a:lnTo>
                    <a:pt x="0" y="102"/>
                  </a:lnTo>
                  <a:lnTo>
                    <a:pt x="41" y="102"/>
                  </a:lnTo>
                  <a:lnTo>
                    <a:pt x="41" y="74"/>
                  </a:lnTo>
                  <a:lnTo>
                    <a:pt x="116" y="29"/>
                  </a:lnTo>
                  <a:lnTo>
                    <a:pt x="154" y="29"/>
                  </a:lnTo>
                  <a:lnTo>
                    <a:pt x="154" y="0"/>
                  </a:lnTo>
                  <a:lnTo>
                    <a:pt x="328" y="0"/>
                  </a:lnTo>
                  <a:lnTo>
                    <a:pt x="328" y="29"/>
                  </a:lnTo>
                  <a:lnTo>
                    <a:pt x="366" y="29"/>
                  </a:lnTo>
                  <a:lnTo>
                    <a:pt x="441" y="74"/>
                  </a:lnTo>
                  <a:lnTo>
                    <a:pt x="441" y="102"/>
                  </a:lnTo>
                  <a:lnTo>
                    <a:pt x="482" y="102"/>
                  </a:lnTo>
                  <a:lnTo>
                    <a:pt x="482" y="64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7">
              <a:extLst>
                <a:ext uri="{FF2B5EF4-FFF2-40B4-BE49-F238E27FC236}">
                  <a16:creationId xmlns:a16="http://schemas.microsoft.com/office/drawing/2014/main" id="{A8649ADC-3B6E-4715-998C-4ED7DC8E845F}"/>
                </a:ext>
              </a:extLst>
            </p:cNvPr>
            <p:cNvSpPr>
              <a:spLocks noEditPoints="1"/>
            </p:cNvSpPr>
            <p:nvPr/>
          </p:nvSpPr>
          <p:spPr bwMode="auto">
            <a:xfrm>
              <a:off x="768" y="1614"/>
              <a:ext cx="2016" cy="507"/>
            </a:xfrm>
            <a:custGeom>
              <a:avLst/>
              <a:gdLst>
                <a:gd name="T0" fmla="*/ 1125 w 1178"/>
                <a:gd name="T1" fmla="*/ 294 h 294"/>
                <a:gd name="T2" fmla="*/ 1072 w 1178"/>
                <a:gd name="T3" fmla="*/ 231 h 294"/>
                <a:gd name="T4" fmla="*/ 959 w 1178"/>
                <a:gd name="T5" fmla="*/ 111 h 294"/>
                <a:gd name="T6" fmla="*/ 710 w 1178"/>
                <a:gd name="T7" fmla="*/ 53 h 294"/>
                <a:gd name="T8" fmla="*/ 647 w 1178"/>
                <a:gd name="T9" fmla="*/ 53 h 294"/>
                <a:gd name="T10" fmla="*/ 397 w 1178"/>
                <a:gd name="T11" fmla="*/ 111 h 294"/>
                <a:gd name="T12" fmla="*/ 284 w 1178"/>
                <a:gd name="T13" fmla="*/ 231 h 294"/>
                <a:gd name="T14" fmla="*/ 232 w 1178"/>
                <a:gd name="T15" fmla="*/ 294 h 294"/>
                <a:gd name="T16" fmla="*/ 0 w 1178"/>
                <a:gd name="T17" fmla="*/ 289 h 294"/>
                <a:gd name="T18" fmla="*/ 280 w 1178"/>
                <a:gd name="T19" fmla="*/ 227 h 294"/>
                <a:gd name="T20" fmla="*/ 394 w 1178"/>
                <a:gd name="T21" fmla="*/ 107 h 294"/>
                <a:gd name="T22" fmla="*/ 652 w 1178"/>
                <a:gd name="T23" fmla="*/ 51 h 294"/>
                <a:gd name="T24" fmla="*/ 705 w 1178"/>
                <a:gd name="T25" fmla="*/ 51 h 294"/>
                <a:gd name="T26" fmla="*/ 963 w 1178"/>
                <a:gd name="T27" fmla="*/ 107 h 294"/>
                <a:gd name="T28" fmla="*/ 1076 w 1178"/>
                <a:gd name="T29" fmla="*/ 227 h 294"/>
                <a:gd name="T30" fmla="*/ 1178 w 1178"/>
                <a:gd name="T31" fmla="*/ 289 h 294"/>
                <a:gd name="T32" fmla="*/ 1079 w 1178"/>
                <a:gd name="T33" fmla="*/ 294 h 294"/>
                <a:gd name="T34" fmla="*/ 1077 w 1178"/>
                <a:gd name="T35" fmla="*/ 293 h 294"/>
                <a:gd name="T36" fmla="*/ 1014 w 1178"/>
                <a:gd name="T37" fmla="*/ 214 h 294"/>
                <a:gd name="T38" fmla="*/ 838 w 1178"/>
                <a:gd name="T39" fmla="*/ 54 h 294"/>
                <a:gd name="T40" fmla="*/ 715 w 1178"/>
                <a:gd name="T41" fmla="*/ 94 h 294"/>
                <a:gd name="T42" fmla="*/ 690 w 1178"/>
                <a:gd name="T43" fmla="*/ 292 h 294"/>
                <a:gd name="T44" fmla="*/ 685 w 1178"/>
                <a:gd name="T45" fmla="*/ 283 h 294"/>
                <a:gd name="T46" fmla="*/ 760 w 1178"/>
                <a:gd name="T47" fmla="*/ 34 h 294"/>
                <a:gd name="T48" fmla="*/ 1000 w 1178"/>
                <a:gd name="T49" fmla="*/ 190 h 294"/>
                <a:gd name="T50" fmla="*/ 1057 w 1178"/>
                <a:gd name="T51" fmla="*/ 257 h 294"/>
                <a:gd name="T52" fmla="*/ 1081 w 1178"/>
                <a:gd name="T53" fmla="*/ 294 h 294"/>
                <a:gd name="T54" fmla="*/ 277 w 1178"/>
                <a:gd name="T55" fmla="*/ 294 h 294"/>
                <a:gd name="T56" fmla="*/ 300 w 1178"/>
                <a:gd name="T57" fmla="*/ 257 h 294"/>
                <a:gd name="T58" fmla="*/ 356 w 1178"/>
                <a:gd name="T59" fmla="*/ 190 h 294"/>
                <a:gd name="T60" fmla="*/ 597 w 1178"/>
                <a:gd name="T61" fmla="*/ 34 h 294"/>
                <a:gd name="T62" fmla="*/ 672 w 1178"/>
                <a:gd name="T63" fmla="*/ 283 h 294"/>
                <a:gd name="T64" fmla="*/ 666 w 1178"/>
                <a:gd name="T65" fmla="*/ 292 h 294"/>
                <a:gd name="T66" fmla="*/ 641 w 1178"/>
                <a:gd name="T67" fmla="*/ 94 h 294"/>
                <a:gd name="T68" fmla="*/ 519 w 1178"/>
                <a:gd name="T69" fmla="*/ 54 h 294"/>
                <a:gd name="T70" fmla="*/ 342 w 1178"/>
                <a:gd name="T71" fmla="*/ 214 h 294"/>
                <a:gd name="T72" fmla="*/ 280 w 1178"/>
                <a:gd name="T73" fmla="*/ 293 h 294"/>
                <a:gd name="T74" fmla="*/ 277 w 1178"/>
                <a:gd name="T75" fmla="*/ 29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8" h="294">
                  <a:moveTo>
                    <a:pt x="1178" y="294"/>
                  </a:moveTo>
                  <a:cubicBezTo>
                    <a:pt x="1125" y="294"/>
                    <a:pt x="1125" y="294"/>
                    <a:pt x="1125" y="294"/>
                  </a:cubicBezTo>
                  <a:cubicBezTo>
                    <a:pt x="1124" y="293"/>
                    <a:pt x="1124" y="293"/>
                    <a:pt x="1124" y="293"/>
                  </a:cubicBezTo>
                  <a:cubicBezTo>
                    <a:pt x="1124" y="293"/>
                    <a:pt x="1082" y="242"/>
                    <a:pt x="1072" y="231"/>
                  </a:cubicBezTo>
                  <a:cubicBezTo>
                    <a:pt x="1068" y="226"/>
                    <a:pt x="1068" y="226"/>
                    <a:pt x="1068" y="226"/>
                  </a:cubicBezTo>
                  <a:cubicBezTo>
                    <a:pt x="1034" y="186"/>
                    <a:pt x="1000" y="145"/>
                    <a:pt x="959" y="111"/>
                  </a:cubicBezTo>
                  <a:cubicBezTo>
                    <a:pt x="918" y="76"/>
                    <a:pt x="877" y="43"/>
                    <a:pt x="833" y="28"/>
                  </a:cubicBezTo>
                  <a:cubicBezTo>
                    <a:pt x="769" y="6"/>
                    <a:pt x="728" y="14"/>
                    <a:pt x="710" y="53"/>
                  </a:cubicBezTo>
                  <a:cubicBezTo>
                    <a:pt x="705" y="63"/>
                    <a:pt x="683" y="64"/>
                    <a:pt x="678" y="64"/>
                  </a:cubicBezTo>
                  <a:cubicBezTo>
                    <a:pt x="674" y="64"/>
                    <a:pt x="652" y="63"/>
                    <a:pt x="647" y="53"/>
                  </a:cubicBezTo>
                  <a:cubicBezTo>
                    <a:pt x="629" y="14"/>
                    <a:pt x="587" y="6"/>
                    <a:pt x="524" y="28"/>
                  </a:cubicBezTo>
                  <a:cubicBezTo>
                    <a:pt x="479" y="43"/>
                    <a:pt x="439" y="76"/>
                    <a:pt x="397" y="111"/>
                  </a:cubicBezTo>
                  <a:cubicBezTo>
                    <a:pt x="357" y="145"/>
                    <a:pt x="322" y="186"/>
                    <a:pt x="289" y="226"/>
                  </a:cubicBezTo>
                  <a:cubicBezTo>
                    <a:pt x="284" y="231"/>
                    <a:pt x="284" y="231"/>
                    <a:pt x="284" y="231"/>
                  </a:cubicBezTo>
                  <a:cubicBezTo>
                    <a:pt x="275" y="242"/>
                    <a:pt x="233" y="293"/>
                    <a:pt x="232" y="293"/>
                  </a:cubicBezTo>
                  <a:cubicBezTo>
                    <a:pt x="232" y="294"/>
                    <a:pt x="232" y="294"/>
                    <a:pt x="232" y="294"/>
                  </a:cubicBezTo>
                  <a:cubicBezTo>
                    <a:pt x="0" y="294"/>
                    <a:pt x="0" y="294"/>
                    <a:pt x="0" y="294"/>
                  </a:cubicBezTo>
                  <a:cubicBezTo>
                    <a:pt x="0" y="289"/>
                    <a:pt x="0" y="289"/>
                    <a:pt x="0" y="289"/>
                  </a:cubicBezTo>
                  <a:cubicBezTo>
                    <a:pt x="229" y="289"/>
                    <a:pt x="229" y="289"/>
                    <a:pt x="229" y="289"/>
                  </a:cubicBezTo>
                  <a:cubicBezTo>
                    <a:pt x="235" y="282"/>
                    <a:pt x="271" y="238"/>
                    <a:pt x="280" y="227"/>
                  </a:cubicBezTo>
                  <a:cubicBezTo>
                    <a:pt x="285" y="222"/>
                    <a:pt x="285" y="222"/>
                    <a:pt x="285" y="222"/>
                  </a:cubicBezTo>
                  <a:cubicBezTo>
                    <a:pt x="318" y="183"/>
                    <a:pt x="353" y="141"/>
                    <a:pt x="394" y="107"/>
                  </a:cubicBezTo>
                  <a:cubicBezTo>
                    <a:pt x="436" y="72"/>
                    <a:pt x="477" y="39"/>
                    <a:pt x="522" y="23"/>
                  </a:cubicBezTo>
                  <a:cubicBezTo>
                    <a:pt x="589" y="0"/>
                    <a:pt x="632" y="9"/>
                    <a:pt x="652" y="51"/>
                  </a:cubicBezTo>
                  <a:cubicBezTo>
                    <a:pt x="654" y="56"/>
                    <a:pt x="667" y="58"/>
                    <a:pt x="678" y="58"/>
                  </a:cubicBezTo>
                  <a:cubicBezTo>
                    <a:pt x="690" y="58"/>
                    <a:pt x="703" y="56"/>
                    <a:pt x="705" y="51"/>
                  </a:cubicBezTo>
                  <a:cubicBezTo>
                    <a:pt x="724" y="9"/>
                    <a:pt x="768" y="0"/>
                    <a:pt x="834" y="23"/>
                  </a:cubicBezTo>
                  <a:cubicBezTo>
                    <a:pt x="880" y="39"/>
                    <a:pt x="921" y="72"/>
                    <a:pt x="963" y="107"/>
                  </a:cubicBezTo>
                  <a:cubicBezTo>
                    <a:pt x="1003" y="141"/>
                    <a:pt x="1038" y="183"/>
                    <a:pt x="1072" y="222"/>
                  </a:cubicBezTo>
                  <a:cubicBezTo>
                    <a:pt x="1076" y="227"/>
                    <a:pt x="1076" y="227"/>
                    <a:pt x="1076" y="227"/>
                  </a:cubicBezTo>
                  <a:cubicBezTo>
                    <a:pt x="1085" y="238"/>
                    <a:pt x="1122" y="282"/>
                    <a:pt x="1128" y="289"/>
                  </a:cubicBezTo>
                  <a:cubicBezTo>
                    <a:pt x="1178" y="289"/>
                    <a:pt x="1178" y="289"/>
                    <a:pt x="1178" y="289"/>
                  </a:cubicBezTo>
                  <a:lnTo>
                    <a:pt x="1178" y="294"/>
                  </a:lnTo>
                  <a:close/>
                  <a:moveTo>
                    <a:pt x="1079" y="294"/>
                  </a:moveTo>
                  <a:cubicBezTo>
                    <a:pt x="1079" y="292"/>
                    <a:pt x="1079" y="292"/>
                    <a:pt x="1079" y="292"/>
                  </a:cubicBezTo>
                  <a:cubicBezTo>
                    <a:pt x="1077" y="293"/>
                    <a:pt x="1077" y="293"/>
                    <a:pt x="1077" y="293"/>
                  </a:cubicBezTo>
                  <a:cubicBezTo>
                    <a:pt x="1076" y="290"/>
                    <a:pt x="1055" y="263"/>
                    <a:pt x="1053" y="260"/>
                  </a:cubicBezTo>
                  <a:cubicBezTo>
                    <a:pt x="1039" y="243"/>
                    <a:pt x="1026" y="228"/>
                    <a:pt x="1014" y="214"/>
                  </a:cubicBezTo>
                  <a:cubicBezTo>
                    <a:pt x="1008" y="208"/>
                    <a:pt x="1002" y="201"/>
                    <a:pt x="996" y="194"/>
                  </a:cubicBezTo>
                  <a:cubicBezTo>
                    <a:pt x="950" y="140"/>
                    <a:pt x="902" y="84"/>
                    <a:pt x="838" y="54"/>
                  </a:cubicBezTo>
                  <a:cubicBezTo>
                    <a:pt x="814" y="44"/>
                    <a:pt x="786" y="33"/>
                    <a:pt x="761" y="40"/>
                  </a:cubicBezTo>
                  <a:cubicBezTo>
                    <a:pt x="736" y="46"/>
                    <a:pt x="723" y="73"/>
                    <a:pt x="715" y="94"/>
                  </a:cubicBezTo>
                  <a:cubicBezTo>
                    <a:pt x="695" y="156"/>
                    <a:pt x="693" y="218"/>
                    <a:pt x="690" y="283"/>
                  </a:cubicBezTo>
                  <a:cubicBezTo>
                    <a:pt x="690" y="292"/>
                    <a:pt x="690" y="292"/>
                    <a:pt x="690" y="292"/>
                  </a:cubicBezTo>
                  <a:cubicBezTo>
                    <a:pt x="685" y="291"/>
                    <a:pt x="685" y="291"/>
                    <a:pt x="685" y="291"/>
                  </a:cubicBezTo>
                  <a:cubicBezTo>
                    <a:pt x="685" y="283"/>
                    <a:pt x="685" y="283"/>
                    <a:pt x="685" y="283"/>
                  </a:cubicBezTo>
                  <a:cubicBezTo>
                    <a:pt x="687" y="217"/>
                    <a:pt x="689" y="155"/>
                    <a:pt x="710" y="92"/>
                  </a:cubicBezTo>
                  <a:cubicBezTo>
                    <a:pt x="718" y="70"/>
                    <a:pt x="733" y="42"/>
                    <a:pt x="760" y="34"/>
                  </a:cubicBezTo>
                  <a:cubicBezTo>
                    <a:pt x="787" y="28"/>
                    <a:pt x="815" y="38"/>
                    <a:pt x="840" y="50"/>
                  </a:cubicBezTo>
                  <a:cubicBezTo>
                    <a:pt x="905" y="80"/>
                    <a:pt x="954" y="136"/>
                    <a:pt x="1000" y="190"/>
                  </a:cubicBezTo>
                  <a:cubicBezTo>
                    <a:pt x="1006" y="197"/>
                    <a:pt x="1012" y="204"/>
                    <a:pt x="1018" y="211"/>
                  </a:cubicBezTo>
                  <a:cubicBezTo>
                    <a:pt x="1030" y="225"/>
                    <a:pt x="1043" y="240"/>
                    <a:pt x="1057" y="257"/>
                  </a:cubicBezTo>
                  <a:cubicBezTo>
                    <a:pt x="1069" y="272"/>
                    <a:pt x="1083" y="290"/>
                    <a:pt x="1082" y="293"/>
                  </a:cubicBezTo>
                  <a:cubicBezTo>
                    <a:pt x="1081" y="294"/>
                    <a:pt x="1081" y="294"/>
                    <a:pt x="1081" y="294"/>
                  </a:cubicBezTo>
                  <a:lnTo>
                    <a:pt x="1079" y="294"/>
                  </a:lnTo>
                  <a:close/>
                  <a:moveTo>
                    <a:pt x="277" y="294"/>
                  </a:moveTo>
                  <a:cubicBezTo>
                    <a:pt x="275" y="293"/>
                    <a:pt x="275" y="293"/>
                    <a:pt x="275" y="293"/>
                  </a:cubicBezTo>
                  <a:cubicBezTo>
                    <a:pt x="274" y="290"/>
                    <a:pt x="292" y="267"/>
                    <a:pt x="300" y="257"/>
                  </a:cubicBezTo>
                  <a:cubicBezTo>
                    <a:pt x="314" y="240"/>
                    <a:pt x="326" y="225"/>
                    <a:pt x="338" y="211"/>
                  </a:cubicBezTo>
                  <a:cubicBezTo>
                    <a:pt x="344" y="204"/>
                    <a:pt x="350" y="197"/>
                    <a:pt x="356" y="190"/>
                  </a:cubicBezTo>
                  <a:cubicBezTo>
                    <a:pt x="403" y="136"/>
                    <a:pt x="451" y="80"/>
                    <a:pt x="517" y="50"/>
                  </a:cubicBezTo>
                  <a:cubicBezTo>
                    <a:pt x="541" y="38"/>
                    <a:pt x="570" y="28"/>
                    <a:pt x="597" y="34"/>
                  </a:cubicBezTo>
                  <a:cubicBezTo>
                    <a:pt x="624" y="42"/>
                    <a:pt x="639" y="70"/>
                    <a:pt x="646" y="92"/>
                  </a:cubicBezTo>
                  <a:cubicBezTo>
                    <a:pt x="667" y="155"/>
                    <a:pt x="669" y="217"/>
                    <a:pt x="672" y="283"/>
                  </a:cubicBezTo>
                  <a:cubicBezTo>
                    <a:pt x="672" y="291"/>
                    <a:pt x="672" y="291"/>
                    <a:pt x="672" y="291"/>
                  </a:cubicBezTo>
                  <a:cubicBezTo>
                    <a:pt x="666" y="292"/>
                    <a:pt x="666" y="292"/>
                    <a:pt x="666" y="292"/>
                  </a:cubicBezTo>
                  <a:cubicBezTo>
                    <a:pt x="666" y="283"/>
                    <a:pt x="666" y="283"/>
                    <a:pt x="666" y="283"/>
                  </a:cubicBezTo>
                  <a:cubicBezTo>
                    <a:pt x="664" y="218"/>
                    <a:pt x="662" y="156"/>
                    <a:pt x="641" y="94"/>
                  </a:cubicBezTo>
                  <a:cubicBezTo>
                    <a:pt x="634" y="73"/>
                    <a:pt x="620" y="46"/>
                    <a:pt x="595" y="40"/>
                  </a:cubicBezTo>
                  <a:cubicBezTo>
                    <a:pt x="570" y="33"/>
                    <a:pt x="543" y="44"/>
                    <a:pt x="519" y="54"/>
                  </a:cubicBezTo>
                  <a:cubicBezTo>
                    <a:pt x="455" y="84"/>
                    <a:pt x="407" y="140"/>
                    <a:pt x="360" y="194"/>
                  </a:cubicBezTo>
                  <a:cubicBezTo>
                    <a:pt x="354" y="201"/>
                    <a:pt x="348" y="208"/>
                    <a:pt x="342" y="214"/>
                  </a:cubicBezTo>
                  <a:cubicBezTo>
                    <a:pt x="330" y="228"/>
                    <a:pt x="318" y="243"/>
                    <a:pt x="304" y="260"/>
                  </a:cubicBezTo>
                  <a:cubicBezTo>
                    <a:pt x="302" y="263"/>
                    <a:pt x="281" y="290"/>
                    <a:pt x="280" y="293"/>
                  </a:cubicBezTo>
                  <a:cubicBezTo>
                    <a:pt x="278" y="291"/>
                    <a:pt x="278" y="291"/>
                    <a:pt x="278" y="291"/>
                  </a:cubicBezTo>
                  <a:cubicBezTo>
                    <a:pt x="277" y="292"/>
                    <a:pt x="277" y="292"/>
                    <a:pt x="277" y="292"/>
                  </a:cubicBezTo>
                  <a:lnTo>
                    <a:pt x="277" y="29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8">
              <a:extLst>
                <a:ext uri="{FF2B5EF4-FFF2-40B4-BE49-F238E27FC236}">
                  <a16:creationId xmlns:a16="http://schemas.microsoft.com/office/drawing/2014/main" id="{632EAE99-8B0C-4B27-A756-70325DB91FF6}"/>
                </a:ext>
              </a:extLst>
            </p:cNvPr>
            <p:cNvSpPr>
              <a:spLocks/>
            </p:cNvSpPr>
            <p:nvPr/>
          </p:nvSpPr>
          <p:spPr bwMode="auto">
            <a:xfrm>
              <a:off x="2784" y="1893"/>
              <a:ext cx="1027" cy="228"/>
            </a:xfrm>
            <a:custGeom>
              <a:avLst/>
              <a:gdLst>
                <a:gd name="T0" fmla="*/ 1027 w 1027"/>
                <a:gd name="T1" fmla="*/ 228 h 228"/>
                <a:gd name="T2" fmla="*/ 879 w 1027"/>
                <a:gd name="T3" fmla="*/ 228 h 228"/>
                <a:gd name="T4" fmla="*/ 879 w 1027"/>
                <a:gd name="T5" fmla="*/ 11 h 228"/>
                <a:gd name="T6" fmla="*/ 67 w 1027"/>
                <a:gd name="T7" fmla="*/ 11 h 228"/>
                <a:gd name="T8" fmla="*/ 67 w 1027"/>
                <a:gd name="T9" fmla="*/ 228 h 228"/>
                <a:gd name="T10" fmla="*/ 0 w 1027"/>
                <a:gd name="T11" fmla="*/ 228 h 228"/>
                <a:gd name="T12" fmla="*/ 0 w 1027"/>
                <a:gd name="T13" fmla="*/ 219 h 228"/>
                <a:gd name="T14" fmla="*/ 57 w 1027"/>
                <a:gd name="T15" fmla="*/ 219 h 228"/>
                <a:gd name="T16" fmla="*/ 57 w 1027"/>
                <a:gd name="T17" fmla="*/ 0 h 228"/>
                <a:gd name="T18" fmla="*/ 887 w 1027"/>
                <a:gd name="T19" fmla="*/ 0 h 228"/>
                <a:gd name="T20" fmla="*/ 887 w 1027"/>
                <a:gd name="T21" fmla="*/ 219 h 228"/>
                <a:gd name="T22" fmla="*/ 1027 w 1027"/>
                <a:gd name="T23" fmla="*/ 219 h 228"/>
                <a:gd name="T24" fmla="*/ 1027 w 1027"/>
                <a:gd name="T2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7" h="228">
                  <a:moveTo>
                    <a:pt x="1027" y="228"/>
                  </a:moveTo>
                  <a:lnTo>
                    <a:pt x="879" y="228"/>
                  </a:lnTo>
                  <a:lnTo>
                    <a:pt x="879" y="11"/>
                  </a:lnTo>
                  <a:lnTo>
                    <a:pt x="67" y="11"/>
                  </a:lnTo>
                  <a:lnTo>
                    <a:pt x="67" y="228"/>
                  </a:lnTo>
                  <a:lnTo>
                    <a:pt x="0" y="228"/>
                  </a:lnTo>
                  <a:lnTo>
                    <a:pt x="0" y="219"/>
                  </a:lnTo>
                  <a:lnTo>
                    <a:pt x="57" y="219"/>
                  </a:lnTo>
                  <a:lnTo>
                    <a:pt x="57" y="0"/>
                  </a:lnTo>
                  <a:lnTo>
                    <a:pt x="887" y="0"/>
                  </a:lnTo>
                  <a:lnTo>
                    <a:pt x="887" y="219"/>
                  </a:lnTo>
                  <a:lnTo>
                    <a:pt x="1027" y="219"/>
                  </a:lnTo>
                  <a:lnTo>
                    <a:pt x="1027" y="228"/>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9">
              <a:extLst>
                <a:ext uri="{FF2B5EF4-FFF2-40B4-BE49-F238E27FC236}">
                  <a16:creationId xmlns:a16="http://schemas.microsoft.com/office/drawing/2014/main" id="{D774B828-5E1C-4B26-AA1C-8D1C7AB21C4D}"/>
                </a:ext>
              </a:extLst>
            </p:cNvPr>
            <p:cNvSpPr>
              <a:spLocks/>
            </p:cNvSpPr>
            <p:nvPr/>
          </p:nvSpPr>
          <p:spPr bwMode="auto">
            <a:xfrm>
              <a:off x="3159" y="1948"/>
              <a:ext cx="183" cy="169"/>
            </a:xfrm>
            <a:custGeom>
              <a:avLst/>
              <a:gdLst>
                <a:gd name="T0" fmla="*/ 5 w 107"/>
                <a:gd name="T1" fmla="*/ 98 h 98"/>
                <a:gd name="T2" fmla="*/ 0 w 107"/>
                <a:gd name="T3" fmla="*/ 98 h 98"/>
                <a:gd name="T4" fmla="*/ 0 w 107"/>
                <a:gd name="T5" fmla="*/ 13 h 98"/>
                <a:gd name="T6" fmla="*/ 6 w 107"/>
                <a:gd name="T7" fmla="*/ 7 h 98"/>
                <a:gd name="T8" fmla="*/ 11 w 107"/>
                <a:gd name="T9" fmla="*/ 6 h 98"/>
                <a:gd name="T10" fmla="*/ 19 w 107"/>
                <a:gd name="T11" fmla="*/ 4 h 98"/>
                <a:gd name="T12" fmla="*/ 28 w 107"/>
                <a:gd name="T13" fmla="*/ 0 h 98"/>
                <a:gd name="T14" fmla="*/ 29 w 107"/>
                <a:gd name="T15" fmla="*/ 0 h 98"/>
                <a:gd name="T16" fmla="*/ 59 w 107"/>
                <a:gd name="T17" fmla="*/ 0 h 98"/>
                <a:gd name="T18" fmla="*/ 78 w 107"/>
                <a:gd name="T19" fmla="*/ 0 h 98"/>
                <a:gd name="T20" fmla="*/ 86 w 107"/>
                <a:gd name="T21" fmla="*/ 4 h 98"/>
                <a:gd name="T22" fmla="*/ 91 w 107"/>
                <a:gd name="T23" fmla="*/ 5 h 98"/>
                <a:gd name="T24" fmla="*/ 94 w 107"/>
                <a:gd name="T25" fmla="*/ 5 h 98"/>
                <a:gd name="T26" fmla="*/ 94 w 107"/>
                <a:gd name="T27" fmla="*/ 6 h 98"/>
                <a:gd name="T28" fmla="*/ 107 w 107"/>
                <a:gd name="T29" fmla="*/ 20 h 98"/>
                <a:gd name="T30" fmla="*/ 107 w 107"/>
                <a:gd name="T31" fmla="*/ 74 h 98"/>
                <a:gd name="T32" fmla="*/ 107 w 107"/>
                <a:gd name="T33" fmla="*/ 97 h 98"/>
                <a:gd name="T34" fmla="*/ 102 w 107"/>
                <a:gd name="T35" fmla="*/ 97 h 98"/>
                <a:gd name="T36" fmla="*/ 101 w 107"/>
                <a:gd name="T37" fmla="*/ 74 h 98"/>
                <a:gd name="T38" fmla="*/ 101 w 107"/>
                <a:gd name="T39" fmla="*/ 20 h 98"/>
                <a:gd name="T40" fmla="*/ 94 w 107"/>
                <a:gd name="T41" fmla="*/ 11 h 98"/>
                <a:gd name="T42" fmla="*/ 93 w 107"/>
                <a:gd name="T43" fmla="*/ 11 h 98"/>
                <a:gd name="T44" fmla="*/ 91 w 107"/>
                <a:gd name="T45" fmla="*/ 11 h 98"/>
                <a:gd name="T46" fmla="*/ 82 w 107"/>
                <a:gd name="T47" fmla="*/ 7 h 98"/>
                <a:gd name="T48" fmla="*/ 78 w 107"/>
                <a:gd name="T49" fmla="*/ 6 h 98"/>
                <a:gd name="T50" fmla="*/ 59 w 107"/>
                <a:gd name="T51" fmla="*/ 6 h 98"/>
                <a:gd name="T52" fmla="*/ 29 w 107"/>
                <a:gd name="T53" fmla="*/ 6 h 98"/>
                <a:gd name="T54" fmla="*/ 27 w 107"/>
                <a:gd name="T55" fmla="*/ 6 h 98"/>
                <a:gd name="T56" fmla="*/ 24 w 107"/>
                <a:gd name="T57" fmla="*/ 7 h 98"/>
                <a:gd name="T58" fmla="*/ 20 w 107"/>
                <a:gd name="T59" fmla="*/ 10 h 98"/>
                <a:gd name="T60" fmla="*/ 13 w 107"/>
                <a:gd name="T61" fmla="*/ 11 h 98"/>
                <a:gd name="T62" fmla="*/ 6 w 107"/>
                <a:gd name="T63" fmla="*/ 12 h 98"/>
                <a:gd name="T64" fmla="*/ 5 w 107"/>
                <a:gd name="T65" fmla="*/ 12 h 98"/>
                <a:gd name="T66" fmla="*/ 5 w 107"/>
                <a:gd name="T67" fmla="*/ 13 h 98"/>
                <a:gd name="T68" fmla="*/ 5 w 107"/>
                <a:gd name="T6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8">
                  <a:moveTo>
                    <a:pt x="5" y="98"/>
                  </a:moveTo>
                  <a:cubicBezTo>
                    <a:pt x="0" y="98"/>
                    <a:pt x="0" y="98"/>
                    <a:pt x="0" y="98"/>
                  </a:cubicBezTo>
                  <a:cubicBezTo>
                    <a:pt x="0" y="65"/>
                    <a:pt x="0" y="46"/>
                    <a:pt x="0" y="13"/>
                  </a:cubicBezTo>
                  <a:cubicBezTo>
                    <a:pt x="0" y="11"/>
                    <a:pt x="1" y="7"/>
                    <a:pt x="6" y="7"/>
                  </a:cubicBezTo>
                  <a:cubicBezTo>
                    <a:pt x="8" y="6"/>
                    <a:pt x="10" y="6"/>
                    <a:pt x="11" y="6"/>
                  </a:cubicBezTo>
                  <a:cubicBezTo>
                    <a:pt x="14" y="5"/>
                    <a:pt x="16" y="4"/>
                    <a:pt x="19" y="4"/>
                  </a:cubicBezTo>
                  <a:cubicBezTo>
                    <a:pt x="21" y="0"/>
                    <a:pt x="25" y="0"/>
                    <a:pt x="28" y="0"/>
                  </a:cubicBezTo>
                  <a:cubicBezTo>
                    <a:pt x="28" y="0"/>
                    <a:pt x="29" y="0"/>
                    <a:pt x="29" y="0"/>
                  </a:cubicBezTo>
                  <a:cubicBezTo>
                    <a:pt x="39" y="0"/>
                    <a:pt x="49" y="0"/>
                    <a:pt x="59" y="0"/>
                  </a:cubicBezTo>
                  <a:cubicBezTo>
                    <a:pt x="78" y="0"/>
                    <a:pt x="78" y="0"/>
                    <a:pt x="78" y="0"/>
                  </a:cubicBezTo>
                  <a:cubicBezTo>
                    <a:pt x="81" y="0"/>
                    <a:pt x="84" y="1"/>
                    <a:pt x="86" y="4"/>
                  </a:cubicBezTo>
                  <a:cubicBezTo>
                    <a:pt x="87" y="5"/>
                    <a:pt x="89" y="5"/>
                    <a:pt x="91" y="5"/>
                  </a:cubicBezTo>
                  <a:cubicBezTo>
                    <a:pt x="92" y="5"/>
                    <a:pt x="93" y="5"/>
                    <a:pt x="94" y="5"/>
                  </a:cubicBezTo>
                  <a:cubicBezTo>
                    <a:pt x="94" y="6"/>
                    <a:pt x="94" y="6"/>
                    <a:pt x="94" y="6"/>
                  </a:cubicBezTo>
                  <a:cubicBezTo>
                    <a:pt x="106" y="7"/>
                    <a:pt x="107" y="8"/>
                    <a:pt x="107" y="20"/>
                  </a:cubicBezTo>
                  <a:cubicBezTo>
                    <a:pt x="107" y="74"/>
                    <a:pt x="107" y="74"/>
                    <a:pt x="107" y="74"/>
                  </a:cubicBezTo>
                  <a:cubicBezTo>
                    <a:pt x="107" y="81"/>
                    <a:pt x="107" y="86"/>
                    <a:pt x="107" y="97"/>
                  </a:cubicBezTo>
                  <a:cubicBezTo>
                    <a:pt x="102" y="97"/>
                    <a:pt x="102" y="97"/>
                    <a:pt x="102" y="97"/>
                  </a:cubicBezTo>
                  <a:cubicBezTo>
                    <a:pt x="101" y="86"/>
                    <a:pt x="101" y="81"/>
                    <a:pt x="101" y="74"/>
                  </a:cubicBezTo>
                  <a:cubicBezTo>
                    <a:pt x="101" y="20"/>
                    <a:pt x="101" y="20"/>
                    <a:pt x="101" y="20"/>
                  </a:cubicBezTo>
                  <a:cubicBezTo>
                    <a:pt x="101" y="12"/>
                    <a:pt x="101" y="12"/>
                    <a:pt x="94" y="11"/>
                  </a:cubicBezTo>
                  <a:cubicBezTo>
                    <a:pt x="93" y="11"/>
                    <a:pt x="93" y="11"/>
                    <a:pt x="93" y="11"/>
                  </a:cubicBezTo>
                  <a:cubicBezTo>
                    <a:pt x="92" y="11"/>
                    <a:pt x="92" y="11"/>
                    <a:pt x="91" y="11"/>
                  </a:cubicBezTo>
                  <a:cubicBezTo>
                    <a:pt x="88" y="10"/>
                    <a:pt x="84" y="10"/>
                    <a:pt x="82" y="7"/>
                  </a:cubicBezTo>
                  <a:cubicBezTo>
                    <a:pt x="81" y="6"/>
                    <a:pt x="80" y="6"/>
                    <a:pt x="78" y="6"/>
                  </a:cubicBezTo>
                  <a:cubicBezTo>
                    <a:pt x="59" y="6"/>
                    <a:pt x="59" y="6"/>
                    <a:pt x="59" y="6"/>
                  </a:cubicBezTo>
                  <a:cubicBezTo>
                    <a:pt x="49" y="6"/>
                    <a:pt x="39" y="6"/>
                    <a:pt x="29" y="6"/>
                  </a:cubicBezTo>
                  <a:cubicBezTo>
                    <a:pt x="28" y="6"/>
                    <a:pt x="28" y="6"/>
                    <a:pt x="27" y="6"/>
                  </a:cubicBezTo>
                  <a:cubicBezTo>
                    <a:pt x="24" y="5"/>
                    <a:pt x="24" y="5"/>
                    <a:pt x="24" y="7"/>
                  </a:cubicBezTo>
                  <a:cubicBezTo>
                    <a:pt x="24" y="8"/>
                    <a:pt x="23" y="10"/>
                    <a:pt x="20" y="10"/>
                  </a:cubicBezTo>
                  <a:cubicBezTo>
                    <a:pt x="17" y="10"/>
                    <a:pt x="15" y="10"/>
                    <a:pt x="13" y="11"/>
                  </a:cubicBezTo>
                  <a:cubicBezTo>
                    <a:pt x="11" y="11"/>
                    <a:pt x="9" y="12"/>
                    <a:pt x="6" y="12"/>
                  </a:cubicBezTo>
                  <a:cubicBezTo>
                    <a:pt x="6" y="12"/>
                    <a:pt x="5" y="12"/>
                    <a:pt x="5" y="12"/>
                  </a:cubicBezTo>
                  <a:cubicBezTo>
                    <a:pt x="5" y="12"/>
                    <a:pt x="5" y="12"/>
                    <a:pt x="5" y="13"/>
                  </a:cubicBezTo>
                  <a:cubicBezTo>
                    <a:pt x="5" y="46"/>
                    <a:pt x="5" y="65"/>
                    <a:pt x="5" y="9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10">
              <a:extLst>
                <a:ext uri="{FF2B5EF4-FFF2-40B4-BE49-F238E27FC236}">
                  <a16:creationId xmlns:a16="http://schemas.microsoft.com/office/drawing/2014/main" id="{46AF0BF6-8DEB-4F6A-9ADA-C0CB9C8D5056}"/>
                </a:ext>
              </a:extLst>
            </p:cNvPr>
            <p:cNvSpPr>
              <a:spLocks noEditPoints="1"/>
            </p:cNvSpPr>
            <p:nvPr/>
          </p:nvSpPr>
          <p:spPr bwMode="auto">
            <a:xfrm>
              <a:off x="2647" y="1656"/>
              <a:ext cx="1226" cy="229"/>
            </a:xfrm>
            <a:custGeom>
              <a:avLst/>
              <a:gdLst>
                <a:gd name="T0" fmla="*/ 67 w 716"/>
                <a:gd name="T1" fmla="*/ 112 h 133"/>
                <a:gd name="T2" fmla="*/ 49 w 716"/>
                <a:gd name="T3" fmla="*/ 101 h 133"/>
                <a:gd name="T4" fmla="*/ 30 w 716"/>
                <a:gd name="T5" fmla="*/ 86 h 133"/>
                <a:gd name="T6" fmla="*/ 11 w 716"/>
                <a:gd name="T7" fmla="*/ 53 h 133"/>
                <a:gd name="T8" fmla="*/ 25 w 716"/>
                <a:gd name="T9" fmla="*/ 52 h 133"/>
                <a:gd name="T10" fmla="*/ 36 w 716"/>
                <a:gd name="T11" fmla="*/ 52 h 133"/>
                <a:gd name="T12" fmla="*/ 45 w 716"/>
                <a:gd name="T13" fmla="*/ 52 h 133"/>
                <a:gd name="T14" fmla="*/ 55 w 716"/>
                <a:gd name="T15" fmla="*/ 54 h 133"/>
                <a:gd name="T16" fmla="*/ 72 w 716"/>
                <a:gd name="T17" fmla="*/ 60 h 133"/>
                <a:gd name="T18" fmla="*/ 73 w 716"/>
                <a:gd name="T19" fmla="*/ 56 h 133"/>
                <a:gd name="T20" fmla="*/ 93 w 716"/>
                <a:gd name="T21" fmla="*/ 56 h 133"/>
                <a:gd name="T22" fmla="*/ 127 w 716"/>
                <a:gd name="T23" fmla="*/ 62 h 133"/>
                <a:gd name="T24" fmla="*/ 150 w 716"/>
                <a:gd name="T25" fmla="*/ 62 h 133"/>
                <a:gd name="T26" fmla="*/ 173 w 716"/>
                <a:gd name="T27" fmla="*/ 48 h 133"/>
                <a:gd name="T28" fmla="*/ 178 w 716"/>
                <a:gd name="T29" fmla="*/ 19 h 133"/>
                <a:gd name="T30" fmla="*/ 190 w 716"/>
                <a:gd name="T31" fmla="*/ 11 h 133"/>
                <a:gd name="T32" fmla="*/ 207 w 716"/>
                <a:gd name="T33" fmla="*/ 2 h 133"/>
                <a:gd name="T34" fmla="*/ 211 w 716"/>
                <a:gd name="T35" fmla="*/ 23 h 133"/>
                <a:gd name="T36" fmla="*/ 496 w 716"/>
                <a:gd name="T37" fmla="*/ 27 h 133"/>
                <a:gd name="T38" fmla="*/ 516 w 716"/>
                <a:gd name="T39" fmla="*/ 8 h 133"/>
                <a:gd name="T40" fmla="*/ 530 w 716"/>
                <a:gd name="T41" fmla="*/ 10 h 133"/>
                <a:gd name="T42" fmla="*/ 536 w 716"/>
                <a:gd name="T43" fmla="*/ 28 h 133"/>
                <a:gd name="T44" fmla="*/ 561 w 716"/>
                <a:gd name="T45" fmla="*/ 62 h 133"/>
                <a:gd name="T46" fmla="*/ 612 w 716"/>
                <a:gd name="T47" fmla="*/ 56 h 133"/>
                <a:gd name="T48" fmla="*/ 622 w 716"/>
                <a:gd name="T49" fmla="*/ 64 h 133"/>
                <a:gd name="T50" fmla="*/ 635 w 716"/>
                <a:gd name="T51" fmla="*/ 59 h 133"/>
                <a:gd name="T52" fmla="*/ 649 w 716"/>
                <a:gd name="T53" fmla="*/ 63 h 133"/>
                <a:gd name="T54" fmla="*/ 662 w 716"/>
                <a:gd name="T55" fmla="*/ 61 h 133"/>
                <a:gd name="T56" fmla="*/ 678 w 716"/>
                <a:gd name="T57" fmla="*/ 56 h 133"/>
                <a:gd name="T58" fmla="*/ 691 w 716"/>
                <a:gd name="T59" fmla="*/ 54 h 133"/>
                <a:gd name="T60" fmla="*/ 702 w 716"/>
                <a:gd name="T61" fmla="*/ 52 h 133"/>
                <a:gd name="T62" fmla="*/ 714 w 716"/>
                <a:gd name="T63" fmla="*/ 60 h 133"/>
                <a:gd name="T64" fmla="*/ 684 w 716"/>
                <a:gd name="T65" fmla="*/ 90 h 133"/>
                <a:gd name="T66" fmla="*/ 653 w 716"/>
                <a:gd name="T67" fmla="*/ 108 h 133"/>
                <a:gd name="T68" fmla="*/ 601 w 716"/>
                <a:gd name="T69" fmla="*/ 133 h 133"/>
                <a:gd name="T70" fmla="*/ 599 w 716"/>
                <a:gd name="T71" fmla="*/ 128 h 133"/>
                <a:gd name="T72" fmla="*/ 652 w 716"/>
                <a:gd name="T73" fmla="*/ 103 h 133"/>
                <a:gd name="T74" fmla="*/ 691 w 716"/>
                <a:gd name="T75" fmla="*/ 78 h 133"/>
                <a:gd name="T76" fmla="*/ 701 w 716"/>
                <a:gd name="T77" fmla="*/ 58 h 133"/>
                <a:gd name="T78" fmla="*/ 683 w 716"/>
                <a:gd name="T79" fmla="*/ 57 h 133"/>
                <a:gd name="T80" fmla="*/ 657 w 716"/>
                <a:gd name="T81" fmla="*/ 64 h 133"/>
                <a:gd name="T82" fmla="*/ 637 w 716"/>
                <a:gd name="T83" fmla="*/ 70 h 133"/>
                <a:gd name="T84" fmla="*/ 616 w 716"/>
                <a:gd name="T85" fmla="*/ 63 h 133"/>
                <a:gd name="T86" fmla="*/ 606 w 716"/>
                <a:gd name="T87" fmla="*/ 66 h 133"/>
                <a:gd name="T88" fmla="*/ 562 w 716"/>
                <a:gd name="T89" fmla="*/ 67 h 133"/>
                <a:gd name="T90" fmla="*/ 530 w 716"/>
                <a:gd name="T91" fmla="*/ 26 h 133"/>
                <a:gd name="T92" fmla="*/ 518 w 716"/>
                <a:gd name="T93" fmla="*/ 15 h 133"/>
                <a:gd name="T94" fmla="*/ 508 w 716"/>
                <a:gd name="T95" fmla="*/ 21 h 133"/>
                <a:gd name="T96" fmla="*/ 220 w 716"/>
                <a:gd name="T97" fmla="*/ 32 h 133"/>
                <a:gd name="T98" fmla="*/ 206 w 716"/>
                <a:gd name="T99" fmla="*/ 15 h 133"/>
                <a:gd name="T100" fmla="*/ 193 w 716"/>
                <a:gd name="T101" fmla="*/ 16 h 133"/>
                <a:gd name="T102" fmla="*/ 182 w 716"/>
                <a:gd name="T103" fmla="*/ 30 h 133"/>
                <a:gd name="T104" fmla="*/ 152 w 716"/>
                <a:gd name="T105" fmla="*/ 67 h 133"/>
                <a:gd name="T106" fmla="*/ 108 w 716"/>
                <a:gd name="T107" fmla="*/ 66 h 133"/>
                <a:gd name="T108" fmla="*/ 96 w 716"/>
                <a:gd name="T109" fmla="*/ 60 h 133"/>
                <a:gd name="T110" fmla="*/ 80 w 716"/>
                <a:gd name="T111" fmla="*/ 68 h 133"/>
                <a:gd name="T112" fmla="*/ 56 w 716"/>
                <a:gd name="T113" fmla="*/ 64 h 133"/>
                <a:gd name="T114" fmla="*/ 33 w 716"/>
                <a:gd name="T115" fmla="*/ 57 h 133"/>
                <a:gd name="T116" fmla="*/ 19 w 716"/>
                <a:gd name="T117" fmla="*/ 54 h 133"/>
                <a:gd name="T118" fmla="*/ 6 w 716"/>
                <a:gd name="T119" fmla="*/ 67 h 133"/>
                <a:gd name="T120" fmla="*/ 37 w 716"/>
                <a:gd name="T121" fmla="*/ 86 h 133"/>
                <a:gd name="T122" fmla="*/ 56 w 716"/>
                <a:gd name="T123" fmla="*/ 9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6" h="133">
                  <a:moveTo>
                    <a:pt x="113" y="133"/>
                  </a:moveTo>
                  <a:cubicBezTo>
                    <a:pt x="112" y="133"/>
                    <a:pt x="112" y="133"/>
                    <a:pt x="112" y="133"/>
                  </a:cubicBezTo>
                  <a:cubicBezTo>
                    <a:pt x="103" y="130"/>
                    <a:pt x="94" y="126"/>
                    <a:pt x="85" y="122"/>
                  </a:cubicBezTo>
                  <a:cubicBezTo>
                    <a:pt x="83" y="121"/>
                    <a:pt x="81" y="120"/>
                    <a:pt x="80" y="119"/>
                  </a:cubicBezTo>
                  <a:cubicBezTo>
                    <a:pt x="76" y="117"/>
                    <a:pt x="73" y="115"/>
                    <a:pt x="69" y="114"/>
                  </a:cubicBezTo>
                  <a:cubicBezTo>
                    <a:pt x="67" y="114"/>
                    <a:pt x="67" y="114"/>
                    <a:pt x="67" y="114"/>
                  </a:cubicBezTo>
                  <a:cubicBezTo>
                    <a:pt x="67" y="112"/>
                    <a:pt x="67" y="112"/>
                    <a:pt x="67" y="112"/>
                  </a:cubicBezTo>
                  <a:cubicBezTo>
                    <a:pt x="67" y="112"/>
                    <a:pt x="67" y="112"/>
                    <a:pt x="65" y="111"/>
                  </a:cubicBezTo>
                  <a:cubicBezTo>
                    <a:pt x="64" y="111"/>
                    <a:pt x="62" y="110"/>
                    <a:pt x="60" y="108"/>
                  </a:cubicBezTo>
                  <a:cubicBezTo>
                    <a:pt x="60" y="108"/>
                    <a:pt x="60" y="108"/>
                    <a:pt x="60" y="108"/>
                  </a:cubicBezTo>
                  <a:cubicBezTo>
                    <a:pt x="57" y="108"/>
                    <a:pt x="55" y="107"/>
                    <a:pt x="55" y="104"/>
                  </a:cubicBezTo>
                  <a:cubicBezTo>
                    <a:pt x="54" y="104"/>
                    <a:pt x="54" y="104"/>
                    <a:pt x="54" y="104"/>
                  </a:cubicBezTo>
                  <a:cubicBezTo>
                    <a:pt x="52" y="103"/>
                    <a:pt x="52" y="103"/>
                    <a:pt x="52" y="103"/>
                  </a:cubicBezTo>
                  <a:cubicBezTo>
                    <a:pt x="52" y="102"/>
                    <a:pt x="51" y="102"/>
                    <a:pt x="49" y="101"/>
                  </a:cubicBezTo>
                  <a:cubicBezTo>
                    <a:pt x="47" y="100"/>
                    <a:pt x="44" y="99"/>
                    <a:pt x="43" y="96"/>
                  </a:cubicBezTo>
                  <a:cubicBezTo>
                    <a:pt x="43" y="96"/>
                    <a:pt x="42" y="96"/>
                    <a:pt x="42" y="96"/>
                  </a:cubicBezTo>
                  <a:cubicBezTo>
                    <a:pt x="39" y="96"/>
                    <a:pt x="38" y="93"/>
                    <a:pt x="37" y="92"/>
                  </a:cubicBezTo>
                  <a:cubicBezTo>
                    <a:pt x="37" y="92"/>
                    <a:pt x="37" y="91"/>
                    <a:pt x="37" y="91"/>
                  </a:cubicBezTo>
                  <a:cubicBezTo>
                    <a:pt x="37" y="91"/>
                    <a:pt x="37" y="91"/>
                    <a:pt x="37" y="91"/>
                  </a:cubicBezTo>
                  <a:cubicBezTo>
                    <a:pt x="35" y="91"/>
                    <a:pt x="33" y="91"/>
                    <a:pt x="31" y="89"/>
                  </a:cubicBezTo>
                  <a:cubicBezTo>
                    <a:pt x="31" y="88"/>
                    <a:pt x="30" y="87"/>
                    <a:pt x="30" y="86"/>
                  </a:cubicBezTo>
                  <a:cubicBezTo>
                    <a:pt x="25" y="84"/>
                    <a:pt x="21" y="82"/>
                    <a:pt x="16" y="80"/>
                  </a:cubicBezTo>
                  <a:cubicBezTo>
                    <a:pt x="13" y="78"/>
                    <a:pt x="10" y="76"/>
                    <a:pt x="7" y="75"/>
                  </a:cubicBezTo>
                  <a:cubicBezTo>
                    <a:pt x="4" y="74"/>
                    <a:pt x="2" y="71"/>
                    <a:pt x="1" y="68"/>
                  </a:cubicBezTo>
                  <a:cubicBezTo>
                    <a:pt x="0" y="67"/>
                    <a:pt x="0" y="65"/>
                    <a:pt x="1" y="63"/>
                  </a:cubicBezTo>
                  <a:cubicBezTo>
                    <a:pt x="2" y="62"/>
                    <a:pt x="3" y="61"/>
                    <a:pt x="6" y="62"/>
                  </a:cubicBezTo>
                  <a:cubicBezTo>
                    <a:pt x="5" y="59"/>
                    <a:pt x="7" y="57"/>
                    <a:pt x="8" y="56"/>
                  </a:cubicBezTo>
                  <a:cubicBezTo>
                    <a:pt x="9" y="55"/>
                    <a:pt x="10" y="54"/>
                    <a:pt x="11" y="53"/>
                  </a:cubicBezTo>
                  <a:cubicBezTo>
                    <a:pt x="13" y="52"/>
                    <a:pt x="14" y="52"/>
                    <a:pt x="13" y="51"/>
                  </a:cubicBezTo>
                  <a:cubicBezTo>
                    <a:pt x="13" y="47"/>
                    <a:pt x="13" y="47"/>
                    <a:pt x="13" y="47"/>
                  </a:cubicBezTo>
                  <a:cubicBezTo>
                    <a:pt x="16" y="48"/>
                    <a:pt x="16" y="48"/>
                    <a:pt x="16" y="48"/>
                  </a:cubicBezTo>
                  <a:cubicBezTo>
                    <a:pt x="16" y="48"/>
                    <a:pt x="16" y="47"/>
                    <a:pt x="17" y="47"/>
                  </a:cubicBezTo>
                  <a:cubicBezTo>
                    <a:pt x="18" y="47"/>
                    <a:pt x="21" y="47"/>
                    <a:pt x="22" y="49"/>
                  </a:cubicBezTo>
                  <a:cubicBezTo>
                    <a:pt x="22" y="49"/>
                    <a:pt x="22" y="49"/>
                    <a:pt x="22" y="49"/>
                  </a:cubicBezTo>
                  <a:cubicBezTo>
                    <a:pt x="23" y="49"/>
                    <a:pt x="25" y="50"/>
                    <a:pt x="25" y="52"/>
                  </a:cubicBezTo>
                  <a:cubicBezTo>
                    <a:pt x="26" y="53"/>
                    <a:pt x="25" y="53"/>
                    <a:pt x="25" y="54"/>
                  </a:cubicBezTo>
                  <a:cubicBezTo>
                    <a:pt x="26" y="54"/>
                    <a:pt x="26" y="54"/>
                    <a:pt x="27" y="54"/>
                  </a:cubicBezTo>
                  <a:cubicBezTo>
                    <a:pt x="27" y="54"/>
                    <a:pt x="28" y="54"/>
                    <a:pt x="28" y="54"/>
                  </a:cubicBezTo>
                  <a:cubicBezTo>
                    <a:pt x="28" y="54"/>
                    <a:pt x="28" y="53"/>
                    <a:pt x="28" y="52"/>
                  </a:cubicBezTo>
                  <a:cubicBezTo>
                    <a:pt x="28" y="50"/>
                    <a:pt x="29" y="49"/>
                    <a:pt x="30" y="49"/>
                  </a:cubicBezTo>
                  <a:cubicBezTo>
                    <a:pt x="32" y="48"/>
                    <a:pt x="34" y="48"/>
                    <a:pt x="35" y="50"/>
                  </a:cubicBezTo>
                  <a:cubicBezTo>
                    <a:pt x="36" y="52"/>
                    <a:pt x="36" y="52"/>
                    <a:pt x="36" y="52"/>
                  </a:cubicBezTo>
                  <a:cubicBezTo>
                    <a:pt x="37" y="53"/>
                    <a:pt x="38" y="55"/>
                    <a:pt x="39" y="57"/>
                  </a:cubicBezTo>
                  <a:cubicBezTo>
                    <a:pt x="39" y="58"/>
                    <a:pt x="39" y="58"/>
                    <a:pt x="39" y="58"/>
                  </a:cubicBezTo>
                  <a:cubicBezTo>
                    <a:pt x="40" y="58"/>
                    <a:pt x="41" y="58"/>
                    <a:pt x="41" y="58"/>
                  </a:cubicBezTo>
                  <a:cubicBezTo>
                    <a:pt x="41" y="58"/>
                    <a:pt x="41" y="57"/>
                    <a:pt x="41" y="56"/>
                  </a:cubicBezTo>
                  <a:cubicBezTo>
                    <a:pt x="41" y="55"/>
                    <a:pt x="41" y="54"/>
                    <a:pt x="42" y="53"/>
                  </a:cubicBezTo>
                  <a:cubicBezTo>
                    <a:pt x="42" y="52"/>
                    <a:pt x="43" y="52"/>
                    <a:pt x="45" y="52"/>
                  </a:cubicBezTo>
                  <a:cubicBezTo>
                    <a:pt x="45" y="52"/>
                    <a:pt x="45" y="52"/>
                    <a:pt x="45" y="52"/>
                  </a:cubicBezTo>
                  <a:cubicBezTo>
                    <a:pt x="47" y="52"/>
                    <a:pt x="49" y="53"/>
                    <a:pt x="49" y="55"/>
                  </a:cubicBezTo>
                  <a:cubicBezTo>
                    <a:pt x="50" y="57"/>
                    <a:pt x="50" y="58"/>
                    <a:pt x="51" y="60"/>
                  </a:cubicBezTo>
                  <a:cubicBezTo>
                    <a:pt x="51" y="60"/>
                    <a:pt x="51" y="60"/>
                    <a:pt x="51" y="60"/>
                  </a:cubicBezTo>
                  <a:cubicBezTo>
                    <a:pt x="51" y="60"/>
                    <a:pt x="51" y="59"/>
                    <a:pt x="52" y="59"/>
                  </a:cubicBezTo>
                  <a:cubicBezTo>
                    <a:pt x="52" y="58"/>
                    <a:pt x="52" y="57"/>
                    <a:pt x="52" y="56"/>
                  </a:cubicBezTo>
                  <a:cubicBezTo>
                    <a:pt x="53" y="55"/>
                    <a:pt x="53" y="55"/>
                    <a:pt x="55" y="54"/>
                  </a:cubicBezTo>
                  <a:cubicBezTo>
                    <a:pt x="55" y="54"/>
                    <a:pt x="55" y="54"/>
                    <a:pt x="55" y="54"/>
                  </a:cubicBezTo>
                  <a:cubicBezTo>
                    <a:pt x="58" y="54"/>
                    <a:pt x="59" y="56"/>
                    <a:pt x="59" y="57"/>
                  </a:cubicBezTo>
                  <a:cubicBezTo>
                    <a:pt x="61" y="58"/>
                    <a:pt x="61" y="60"/>
                    <a:pt x="62" y="61"/>
                  </a:cubicBezTo>
                  <a:cubicBezTo>
                    <a:pt x="63" y="63"/>
                    <a:pt x="63" y="63"/>
                    <a:pt x="64" y="63"/>
                  </a:cubicBezTo>
                  <a:cubicBezTo>
                    <a:pt x="64" y="63"/>
                    <a:pt x="64" y="63"/>
                    <a:pt x="64" y="63"/>
                  </a:cubicBezTo>
                  <a:cubicBezTo>
                    <a:pt x="63" y="59"/>
                    <a:pt x="66" y="57"/>
                    <a:pt x="67" y="57"/>
                  </a:cubicBezTo>
                  <a:cubicBezTo>
                    <a:pt x="67" y="57"/>
                    <a:pt x="68" y="57"/>
                    <a:pt x="68" y="57"/>
                  </a:cubicBezTo>
                  <a:cubicBezTo>
                    <a:pt x="69" y="57"/>
                    <a:pt x="71" y="57"/>
                    <a:pt x="72" y="60"/>
                  </a:cubicBezTo>
                  <a:cubicBezTo>
                    <a:pt x="72" y="60"/>
                    <a:pt x="72" y="60"/>
                    <a:pt x="72" y="60"/>
                  </a:cubicBezTo>
                  <a:cubicBezTo>
                    <a:pt x="72" y="60"/>
                    <a:pt x="72" y="61"/>
                    <a:pt x="73" y="61"/>
                  </a:cubicBezTo>
                  <a:cubicBezTo>
                    <a:pt x="74" y="63"/>
                    <a:pt x="75" y="64"/>
                    <a:pt x="76" y="64"/>
                  </a:cubicBezTo>
                  <a:cubicBezTo>
                    <a:pt x="76" y="64"/>
                    <a:pt x="76" y="64"/>
                    <a:pt x="76" y="64"/>
                  </a:cubicBezTo>
                  <a:cubicBezTo>
                    <a:pt x="76" y="64"/>
                    <a:pt x="76" y="64"/>
                    <a:pt x="76" y="64"/>
                  </a:cubicBezTo>
                  <a:cubicBezTo>
                    <a:pt x="76" y="64"/>
                    <a:pt x="76" y="63"/>
                    <a:pt x="75" y="62"/>
                  </a:cubicBezTo>
                  <a:cubicBezTo>
                    <a:pt x="73" y="56"/>
                    <a:pt x="73" y="56"/>
                    <a:pt x="73" y="56"/>
                  </a:cubicBezTo>
                  <a:cubicBezTo>
                    <a:pt x="79" y="58"/>
                    <a:pt x="79" y="58"/>
                    <a:pt x="79" y="58"/>
                  </a:cubicBezTo>
                  <a:cubicBezTo>
                    <a:pt x="82" y="59"/>
                    <a:pt x="83" y="61"/>
                    <a:pt x="85" y="63"/>
                  </a:cubicBezTo>
                  <a:cubicBezTo>
                    <a:pt x="85" y="63"/>
                    <a:pt x="86" y="64"/>
                    <a:pt x="86" y="64"/>
                  </a:cubicBezTo>
                  <a:cubicBezTo>
                    <a:pt x="87" y="65"/>
                    <a:pt x="90" y="66"/>
                    <a:pt x="92" y="66"/>
                  </a:cubicBezTo>
                  <a:cubicBezTo>
                    <a:pt x="92" y="66"/>
                    <a:pt x="92" y="65"/>
                    <a:pt x="91" y="65"/>
                  </a:cubicBezTo>
                  <a:cubicBezTo>
                    <a:pt x="91" y="64"/>
                    <a:pt x="91" y="63"/>
                    <a:pt x="91" y="61"/>
                  </a:cubicBezTo>
                  <a:cubicBezTo>
                    <a:pt x="90" y="59"/>
                    <a:pt x="91" y="57"/>
                    <a:pt x="93" y="56"/>
                  </a:cubicBezTo>
                  <a:cubicBezTo>
                    <a:pt x="94" y="55"/>
                    <a:pt x="94" y="55"/>
                    <a:pt x="94" y="55"/>
                  </a:cubicBezTo>
                  <a:cubicBezTo>
                    <a:pt x="95" y="54"/>
                    <a:pt x="96" y="54"/>
                    <a:pt x="97" y="54"/>
                  </a:cubicBezTo>
                  <a:cubicBezTo>
                    <a:pt x="99" y="54"/>
                    <a:pt x="100" y="55"/>
                    <a:pt x="101" y="57"/>
                  </a:cubicBezTo>
                  <a:cubicBezTo>
                    <a:pt x="101" y="57"/>
                    <a:pt x="101" y="57"/>
                    <a:pt x="101" y="57"/>
                  </a:cubicBezTo>
                  <a:cubicBezTo>
                    <a:pt x="104" y="55"/>
                    <a:pt x="107" y="55"/>
                    <a:pt x="108" y="57"/>
                  </a:cubicBezTo>
                  <a:cubicBezTo>
                    <a:pt x="109" y="58"/>
                    <a:pt x="109" y="59"/>
                    <a:pt x="109" y="61"/>
                  </a:cubicBezTo>
                  <a:cubicBezTo>
                    <a:pt x="115" y="61"/>
                    <a:pt x="121" y="62"/>
                    <a:pt x="127" y="62"/>
                  </a:cubicBezTo>
                  <a:cubicBezTo>
                    <a:pt x="136" y="63"/>
                    <a:pt x="136" y="63"/>
                    <a:pt x="136" y="63"/>
                  </a:cubicBezTo>
                  <a:cubicBezTo>
                    <a:pt x="138" y="63"/>
                    <a:pt x="138" y="62"/>
                    <a:pt x="138" y="62"/>
                  </a:cubicBezTo>
                  <a:cubicBezTo>
                    <a:pt x="139" y="60"/>
                    <a:pt x="141" y="59"/>
                    <a:pt x="141" y="59"/>
                  </a:cubicBezTo>
                  <a:cubicBezTo>
                    <a:pt x="142" y="59"/>
                    <a:pt x="143" y="60"/>
                    <a:pt x="143" y="60"/>
                  </a:cubicBezTo>
                  <a:cubicBezTo>
                    <a:pt x="144" y="59"/>
                    <a:pt x="145" y="58"/>
                    <a:pt x="146" y="58"/>
                  </a:cubicBezTo>
                  <a:cubicBezTo>
                    <a:pt x="148" y="58"/>
                    <a:pt x="150" y="61"/>
                    <a:pt x="151" y="62"/>
                  </a:cubicBezTo>
                  <a:cubicBezTo>
                    <a:pt x="151" y="62"/>
                    <a:pt x="150" y="62"/>
                    <a:pt x="150" y="62"/>
                  </a:cubicBezTo>
                  <a:cubicBezTo>
                    <a:pt x="151" y="65"/>
                    <a:pt x="151" y="65"/>
                    <a:pt x="151" y="65"/>
                  </a:cubicBezTo>
                  <a:cubicBezTo>
                    <a:pt x="151" y="62"/>
                    <a:pt x="151" y="62"/>
                    <a:pt x="151" y="62"/>
                  </a:cubicBezTo>
                  <a:cubicBezTo>
                    <a:pt x="152" y="65"/>
                    <a:pt x="152" y="65"/>
                    <a:pt x="152" y="65"/>
                  </a:cubicBezTo>
                  <a:cubicBezTo>
                    <a:pt x="152" y="62"/>
                    <a:pt x="152" y="62"/>
                    <a:pt x="152" y="62"/>
                  </a:cubicBezTo>
                  <a:cubicBezTo>
                    <a:pt x="152" y="62"/>
                    <a:pt x="152" y="62"/>
                    <a:pt x="152" y="62"/>
                  </a:cubicBezTo>
                  <a:cubicBezTo>
                    <a:pt x="157" y="62"/>
                    <a:pt x="160" y="61"/>
                    <a:pt x="163" y="58"/>
                  </a:cubicBezTo>
                  <a:cubicBezTo>
                    <a:pt x="167" y="54"/>
                    <a:pt x="170" y="51"/>
                    <a:pt x="173" y="48"/>
                  </a:cubicBezTo>
                  <a:cubicBezTo>
                    <a:pt x="173" y="47"/>
                    <a:pt x="173" y="47"/>
                    <a:pt x="173" y="47"/>
                  </a:cubicBezTo>
                  <a:cubicBezTo>
                    <a:pt x="174" y="46"/>
                    <a:pt x="174" y="46"/>
                    <a:pt x="174" y="46"/>
                  </a:cubicBezTo>
                  <a:cubicBezTo>
                    <a:pt x="175" y="44"/>
                    <a:pt x="175" y="42"/>
                    <a:pt x="176" y="40"/>
                  </a:cubicBezTo>
                  <a:cubicBezTo>
                    <a:pt x="177" y="37"/>
                    <a:pt x="178" y="34"/>
                    <a:pt x="177" y="31"/>
                  </a:cubicBezTo>
                  <a:cubicBezTo>
                    <a:pt x="177" y="31"/>
                    <a:pt x="177" y="30"/>
                    <a:pt x="177" y="29"/>
                  </a:cubicBezTo>
                  <a:cubicBezTo>
                    <a:pt x="176" y="27"/>
                    <a:pt x="175" y="24"/>
                    <a:pt x="178" y="20"/>
                  </a:cubicBezTo>
                  <a:cubicBezTo>
                    <a:pt x="178" y="20"/>
                    <a:pt x="178" y="19"/>
                    <a:pt x="178" y="19"/>
                  </a:cubicBezTo>
                  <a:cubicBezTo>
                    <a:pt x="178" y="17"/>
                    <a:pt x="178" y="15"/>
                    <a:pt x="181" y="13"/>
                  </a:cubicBezTo>
                  <a:cubicBezTo>
                    <a:pt x="181" y="13"/>
                    <a:pt x="181" y="13"/>
                    <a:pt x="181" y="12"/>
                  </a:cubicBezTo>
                  <a:cubicBezTo>
                    <a:pt x="181" y="12"/>
                    <a:pt x="181" y="11"/>
                    <a:pt x="181" y="11"/>
                  </a:cubicBezTo>
                  <a:cubicBezTo>
                    <a:pt x="181" y="7"/>
                    <a:pt x="183" y="6"/>
                    <a:pt x="185" y="6"/>
                  </a:cubicBezTo>
                  <a:cubicBezTo>
                    <a:pt x="185" y="6"/>
                    <a:pt x="185" y="6"/>
                    <a:pt x="185" y="6"/>
                  </a:cubicBezTo>
                  <a:cubicBezTo>
                    <a:pt x="186" y="6"/>
                    <a:pt x="188" y="6"/>
                    <a:pt x="188" y="7"/>
                  </a:cubicBezTo>
                  <a:cubicBezTo>
                    <a:pt x="190" y="8"/>
                    <a:pt x="190" y="10"/>
                    <a:pt x="190" y="11"/>
                  </a:cubicBezTo>
                  <a:cubicBezTo>
                    <a:pt x="189" y="11"/>
                    <a:pt x="189" y="11"/>
                    <a:pt x="189" y="12"/>
                  </a:cubicBezTo>
                  <a:cubicBezTo>
                    <a:pt x="190" y="12"/>
                    <a:pt x="190" y="12"/>
                    <a:pt x="190" y="12"/>
                  </a:cubicBezTo>
                  <a:cubicBezTo>
                    <a:pt x="190" y="12"/>
                    <a:pt x="190" y="12"/>
                    <a:pt x="190" y="12"/>
                  </a:cubicBezTo>
                  <a:cubicBezTo>
                    <a:pt x="190" y="12"/>
                    <a:pt x="191" y="11"/>
                    <a:pt x="192" y="11"/>
                  </a:cubicBezTo>
                  <a:cubicBezTo>
                    <a:pt x="194" y="10"/>
                    <a:pt x="195" y="8"/>
                    <a:pt x="196" y="5"/>
                  </a:cubicBezTo>
                  <a:cubicBezTo>
                    <a:pt x="197" y="2"/>
                    <a:pt x="199" y="1"/>
                    <a:pt x="202" y="1"/>
                  </a:cubicBezTo>
                  <a:cubicBezTo>
                    <a:pt x="204" y="1"/>
                    <a:pt x="206" y="1"/>
                    <a:pt x="207" y="2"/>
                  </a:cubicBezTo>
                  <a:cubicBezTo>
                    <a:pt x="211" y="4"/>
                    <a:pt x="213" y="11"/>
                    <a:pt x="211" y="16"/>
                  </a:cubicBezTo>
                  <a:cubicBezTo>
                    <a:pt x="211" y="17"/>
                    <a:pt x="211" y="17"/>
                    <a:pt x="211" y="18"/>
                  </a:cubicBezTo>
                  <a:cubicBezTo>
                    <a:pt x="210" y="19"/>
                    <a:pt x="210" y="20"/>
                    <a:pt x="210" y="20"/>
                  </a:cubicBezTo>
                  <a:cubicBezTo>
                    <a:pt x="209" y="21"/>
                    <a:pt x="209" y="22"/>
                    <a:pt x="209" y="22"/>
                  </a:cubicBezTo>
                  <a:cubicBezTo>
                    <a:pt x="209" y="22"/>
                    <a:pt x="209" y="23"/>
                    <a:pt x="209" y="23"/>
                  </a:cubicBezTo>
                  <a:cubicBezTo>
                    <a:pt x="209" y="23"/>
                    <a:pt x="209" y="23"/>
                    <a:pt x="209" y="23"/>
                  </a:cubicBezTo>
                  <a:cubicBezTo>
                    <a:pt x="211" y="23"/>
                    <a:pt x="211" y="23"/>
                    <a:pt x="211" y="23"/>
                  </a:cubicBezTo>
                  <a:cubicBezTo>
                    <a:pt x="211" y="25"/>
                    <a:pt x="211" y="25"/>
                    <a:pt x="211" y="25"/>
                  </a:cubicBezTo>
                  <a:cubicBezTo>
                    <a:pt x="212" y="28"/>
                    <a:pt x="213" y="28"/>
                    <a:pt x="214" y="28"/>
                  </a:cubicBezTo>
                  <a:cubicBezTo>
                    <a:pt x="215" y="28"/>
                    <a:pt x="216" y="28"/>
                    <a:pt x="217" y="27"/>
                  </a:cubicBezTo>
                  <a:cubicBezTo>
                    <a:pt x="218" y="27"/>
                    <a:pt x="219" y="27"/>
                    <a:pt x="220" y="27"/>
                  </a:cubicBezTo>
                  <a:cubicBezTo>
                    <a:pt x="275" y="27"/>
                    <a:pt x="329" y="27"/>
                    <a:pt x="384" y="27"/>
                  </a:cubicBezTo>
                  <a:cubicBezTo>
                    <a:pt x="420" y="27"/>
                    <a:pt x="456" y="27"/>
                    <a:pt x="492" y="27"/>
                  </a:cubicBezTo>
                  <a:cubicBezTo>
                    <a:pt x="493" y="27"/>
                    <a:pt x="495" y="27"/>
                    <a:pt x="496" y="27"/>
                  </a:cubicBezTo>
                  <a:cubicBezTo>
                    <a:pt x="497" y="27"/>
                    <a:pt x="498" y="27"/>
                    <a:pt x="499" y="27"/>
                  </a:cubicBezTo>
                  <a:cubicBezTo>
                    <a:pt x="499" y="27"/>
                    <a:pt x="499" y="27"/>
                    <a:pt x="499" y="27"/>
                  </a:cubicBezTo>
                  <a:cubicBezTo>
                    <a:pt x="499" y="24"/>
                    <a:pt x="501" y="23"/>
                    <a:pt x="503" y="22"/>
                  </a:cubicBezTo>
                  <a:cubicBezTo>
                    <a:pt x="502" y="20"/>
                    <a:pt x="501" y="18"/>
                    <a:pt x="500" y="16"/>
                  </a:cubicBezTo>
                  <a:cubicBezTo>
                    <a:pt x="498" y="11"/>
                    <a:pt x="499" y="6"/>
                    <a:pt x="503" y="3"/>
                  </a:cubicBezTo>
                  <a:cubicBezTo>
                    <a:pt x="506" y="0"/>
                    <a:pt x="508" y="0"/>
                    <a:pt x="511" y="1"/>
                  </a:cubicBezTo>
                  <a:cubicBezTo>
                    <a:pt x="515" y="2"/>
                    <a:pt x="517" y="5"/>
                    <a:pt x="516" y="8"/>
                  </a:cubicBezTo>
                  <a:cubicBezTo>
                    <a:pt x="516" y="8"/>
                    <a:pt x="516" y="9"/>
                    <a:pt x="516" y="9"/>
                  </a:cubicBezTo>
                  <a:cubicBezTo>
                    <a:pt x="517" y="9"/>
                    <a:pt x="517" y="9"/>
                    <a:pt x="517" y="9"/>
                  </a:cubicBezTo>
                  <a:cubicBezTo>
                    <a:pt x="519" y="9"/>
                    <a:pt x="520" y="10"/>
                    <a:pt x="521" y="11"/>
                  </a:cubicBezTo>
                  <a:cubicBezTo>
                    <a:pt x="521" y="10"/>
                    <a:pt x="521" y="10"/>
                    <a:pt x="521" y="9"/>
                  </a:cubicBezTo>
                  <a:cubicBezTo>
                    <a:pt x="521" y="7"/>
                    <a:pt x="523" y="5"/>
                    <a:pt x="526" y="5"/>
                  </a:cubicBezTo>
                  <a:cubicBezTo>
                    <a:pt x="528" y="5"/>
                    <a:pt x="529" y="6"/>
                    <a:pt x="529" y="6"/>
                  </a:cubicBezTo>
                  <a:cubicBezTo>
                    <a:pt x="531" y="8"/>
                    <a:pt x="530" y="9"/>
                    <a:pt x="530" y="10"/>
                  </a:cubicBezTo>
                  <a:cubicBezTo>
                    <a:pt x="530" y="11"/>
                    <a:pt x="530" y="11"/>
                    <a:pt x="530" y="12"/>
                  </a:cubicBezTo>
                  <a:cubicBezTo>
                    <a:pt x="530" y="12"/>
                    <a:pt x="530" y="13"/>
                    <a:pt x="530" y="13"/>
                  </a:cubicBezTo>
                  <a:cubicBezTo>
                    <a:pt x="531" y="13"/>
                    <a:pt x="534" y="13"/>
                    <a:pt x="534" y="17"/>
                  </a:cubicBezTo>
                  <a:cubicBezTo>
                    <a:pt x="534" y="18"/>
                    <a:pt x="534" y="19"/>
                    <a:pt x="534" y="20"/>
                  </a:cubicBezTo>
                  <a:cubicBezTo>
                    <a:pt x="534" y="22"/>
                    <a:pt x="534" y="22"/>
                    <a:pt x="535" y="23"/>
                  </a:cubicBezTo>
                  <a:cubicBezTo>
                    <a:pt x="536" y="23"/>
                    <a:pt x="536" y="24"/>
                    <a:pt x="536" y="25"/>
                  </a:cubicBezTo>
                  <a:cubicBezTo>
                    <a:pt x="536" y="26"/>
                    <a:pt x="536" y="27"/>
                    <a:pt x="536" y="28"/>
                  </a:cubicBezTo>
                  <a:cubicBezTo>
                    <a:pt x="534" y="30"/>
                    <a:pt x="534" y="32"/>
                    <a:pt x="535" y="36"/>
                  </a:cubicBezTo>
                  <a:cubicBezTo>
                    <a:pt x="535" y="37"/>
                    <a:pt x="535" y="38"/>
                    <a:pt x="536" y="39"/>
                  </a:cubicBezTo>
                  <a:cubicBezTo>
                    <a:pt x="537" y="49"/>
                    <a:pt x="544" y="54"/>
                    <a:pt x="551" y="60"/>
                  </a:cubicBezTo>
                  <a:cubicBezTo>
                    <a:pt x="552" y="61"/>
                    <a:pt x="552" y="61"/>
                    <a:pt x="552" y="61"/>
                  </a:cubicBezTo>
                  <a:cubicBezTo>
                    <a:pt x="553" y="62"/>
                    <a:pt x="554" y="62"/>
                    <a:pt x="556" y="62"/>
                  </a:cubicBezTo>
                  <a:cubicBezTo>
                    <a:pt x="557" y="62"/>
                    <a:pt x="558" y="62"/>
                    <a:pt x="559" y="62"/>
                  </a:cubicBezTo>
                  <a:cubicBezTo>
                    <a:pt x="559" y="62"/>
                    <a:pt x="560" y="62"/>
                    <a:pt x="561" y="62"/>
                  </a:cubicBezTo>
                  <a:cubicBezTo>
                    <a:pt x="561" y="62"/>
                    <a:pt x="561" y="61"/>
                    <a:pt x="561" y="61"/>
                  </a:cubicBezTo>
                  <a:cubicBezTo>
                    <a:pt x="562" y="60"/>
                    <a:pt x="563" y="57"/>
                    <a:pt x="569" y="59"/>
                  </a:cubicBezTo>
                  <a:cubicBezTo>
                    <a:pt x="569" y="60"/>
                    <a:pt x="570" y="60"/>
                    <a:pt x="571" y="60"/>
                  </a:cubicBezTo>
                  <a:cubicBezTo>
                    <a:pt x="572" y="61"/>
                    <a:pt x="574" y="62"/>
                    <a:pt x="575" y="62"/>
                  </a:cubicBezTo>
                  <a:cubicBezTo>
                    <a:pt x="584" y="62"/>
                    <a:pt x="595" y="61"/>
                    <a:pt x="605" y="60"/>
                  </a:cubicBezTo>
                  <a:cubicBezTo>
                    <a:pt x="605" y="58"/>
                    <a:pt x="605" y="57"/>
                    <a:pt x="606" y="56"/>
                  </a:cubicBezTo>
                  <a:cubicBezTo>
                    <a:pt x="607" y="55"/>
                    <a:pt x="609" y="54"/>
                    <a:pt x="612" y="56"/>
                  </a:cubicBezTo>
                  <a:cubicBezTo>
                    <a:pt x="613" y="56"/>
                    <a:pt x="613" y="56"/>
                    <a:pt x="613" y="56"/>
                  </a:cubicBezTo>
                  <a:cubicBezTo>
                    <a:pt x="614" y="56"/>
                    <a:pt x="614" y="56"/>
                    <a:pt x="614" y="56"/>
                  </a:cubicBezTo>
                  <a:cubicBezTo>
                    <a:pt x="615" y="54"/>
                    <a:pt x="617" y="54"/>
                    <a:pt x="618" y="54"/>
                  </a:cubicBezTo>
                  <a:cubicBezTo>
                    <a:pt x="619" y="54"/>
                    <a:pt x="620" y="55"/>
                    <a:pt x="620" y="55"/>
                  </a:cubicBezTo>
                  <a:cubicBezTo>
                    <a:pt x="622" y="56"/>
                    <a:pt x="623" y="57"/>
                    <a:pt x="623" y="58"/>
                  </a:cubicBezTo>
                  <a:cubicBezTo>
                    <a:pt x="624" y="59"/>
                    <a:pt x="623" y="61"/>
                    <a:pt x="623" y="61"/>
                  </a:cubicBezTo>
                  <a:cubicBezTo>
                    <a:pt x="622" y="62"/>
                    <a:pt x="622" y="63"/>
                    <a:pt x="622" y="64"/>
                  </a:cubicBezTo>
                  <a:cubicBezTo>
                    <a:pt x="621" y="64"/>
                    <a:pt x="621" y="64"/>
                    <a:pt x="621" y="64"/>
                  </a:cubicBezTo>
                  <a:cubicBezTo>
                    <a:pt x="621" y="65"/>
                    <a:pt x="621" y="65"/>
                    <a:pt x="621" y="65"/>
                  </a:cubicBezTo>
                  <a:cubicBezTo>
                    <a:pt x="621" y="65"/>
                    <a:pt x="622" y="66"/>
                    <a:pt x="623" y="66"/>
                  </a:cubicBezTo>
                  <a:cubicBezTo>
                    <a:pt x="626" y="66"/>
                    <a:pt x="628" y="64"/>
                    <a:pt x="630" y="61"/>
                  </a:cubicBezTo>
                  <a:cubicBezTo>
                    <a:pt x="631" y="61"/>
                    <a:pt x="631" y="60"/>
                    <a:pt x="632" y="59"/>
                  </a:cubicBezTo>
                  <a:cubicBezTo>
                    <a:pt x="633" y="58"/>
                    <a:pt x="633" y="58"/>
                    <a:pt x="633" y="58"/>
                  </a:cubicBezTo>
                  <a:cubicBezTo>
                    <a:pt x="635" y="59"/>
                    <a:pt x="635" y="59"/>
                    <a:pt x="635" y="59"/>
                  </a:cubicBezTo>
                  <a:cubicBezTo>
                    <a:pt x="636" y="59"/>
                    <a:pt x="638" y="61"/>
                    <a:pt x="637" y="64"/>
                  </a:cubicBezTo>
                  <a:cubicBezTo>
                    <a:pt x="638" y="64"/>
                    <a:pt x="639" y="64"/>
                    <a:pt x="639" y="64"/>
                  </a:cubicBezTo>
                  <a:cubicBezTo>
                    <a:pt x="640" y="62"/>
                    <a:pt x="641" y="61"/>
                    <a:pt x="642" y="61"/>
                  </a:cubicBezTo>
                  <a:cubicBezTo>
                    <a:pt x="642" y="60"/>
                    <a:pt x="643" y="60"/>
                    <a:pt x="643" y="59"/>
                  </a:cubicBezTo>
                  <a:cubicBezTo>
                    <a:pt x="643" y="57"/>
                    <a:pt x="646" y="56"/>
                    <a:pt x="648" y="57"/>
                  </a:cubicBezTo>
                  <a:cubicBezTo>
                    <a:pt x="649" y="57"/>
                    <a:pt x="650" y="59"/>
                    <a:pt x="650" y="61"/>
                  </a:cubicBezTo>
                  <a:cubicBezTo>
                    <a:pt x="650" y="62"/>
                    <a:pt x="650" y="62"/>
                    <a:pt x="649" y="63"/>
                  </a:cubicBezTo>
                  <a:cubicBezTo>
                    <a:pt x="651" y="63"/>
                    <a:pt x="651" y="63"/>
                    <a:pt x="652" y="62"/>
                  </a:cubicBezTo>
                  <a:cubicBezTo>
                    <a:pt x="652" y="60"/>
                    <a:pt x="653" y="59"/>
                    <a:pt x="654" y="58"/>
                  </a:cubicBezTo>
                  <a:cubicBezTo>
                    <a:pt x="654" y="58"/>
                    <a:pt x="655" y="58"/>
                    <a:pt x="655" y="57"/>
                  </a:cubicBezTo>
                  <a:cubicBezTo>
                    <a:pt x="656" y="56"/>
                    <a:pt x="656" y="54"/>
                    <a:pt x="659" y="54"/>
                  </a:cubicBezTo>
                  <a:cubicBezTo>
                    <a:pt x="659" y="54"/>
                    <a:pt x="660" y="55"/>
                    <a:pt x="660" y="55"/>
                  </a:cubicBezTo>
                  <a:cubicBezTo>
                    <a:pt x="661" y="55"/>
                    <a:pt x="663" y="56"/>
                    <a:pt x="662" y="59"/>
                  </a:cubicBezTo>
                  <a:cubicBezTo>
                    <a:pt x="663" y="59"/>
                    <a:pt x="663" y="60"/>
                    <a:pt x="662" y="61"/>
                  </a:cubicBezTo>
                  <a:cubicBezTo>
                    <a:pt x="663" y="61"/>
                    <a:pt x="664" y="60"/>
                    <a:pt x="665" y="60"/>
                  </a:cubicBezTo>
                  <a:cubicBezTo>
                    <a:pt x="666" y="59"/>
                    <a:pt x="667" y="57"/>
                    <a:pt x="668" y="56"/>
                  </a:cubicBezTo>
                  <a:cubicBezTo>
                    <a:pt x="668" y="52"/>
                    <a:pt x="670" y="52"/>
                    <a:pt x="671" y="52"/>
                  </a:cubicBezTo>
                  <a:cubicBezTo>
                    <a:pt x="672" y="52"/>
                    <a:pt x="672" y="52"/>
                    <a:pt x="672" y="52"/>
                  </a:cubicBezTo>
                  <a:cubicBezTo>
                    <a:pt x="673" y="52"/>
                    <a:pt x="675" y="53"/>
                    <a:pt x="675" y="56"/>
                  </a:cubicBezTo>
                  <a:cubicBezTo>
                    <a:pt x="675" y="57"/>
                    <a:pt x="675" y="57"/>
                    <a:pt x="675" y="58"/>
                  </a:cubicBezTo>
                  <a:cubicBezTo>
                    <a:pt x="677" y="58"/>
                    <a:pt x="678" y="58"/>
                    <a:pt x="678" y="56"/>
                  </a:cubicBezTo>
                  <a:cubicBezTo>
                    <a:pt x="678" y="54"/>
                    <a:pt x="679" y="53"/>
                    <a:pt x="681" y="51"/>
                  </a:cubicBezTo>
                  <a:cubicBezTo>
                    <a:pt x="681" y="50"/>
                    <a:pt x="682" y="50"/>
                    <a:pt x="682" y="49"/>
                  </a:cubicBezTo>
                  <a:cubicBezTo>
                    <a:pt x="685" y="45"/>
                    <a:pt x="685" y="45"/>
                    <a:pt x="685" y="45"/>
                  </a:cubicBezTo>
                  <a:cubicBezTo>
                    <a:pt x="687" y="50"/>
                    <a:pt x="687" y="50"/>
                    <a:pt x="687" y="50"/>
                  </a:cubicBezTo>
                  <a:cubicBezTo>
                    <a:pt x="687" y="50"/>
                    <a:pt x="688" y="51"/>
                    <a:pt x="688" y="51"/>
                  </a:cubicBezTo>
                  <a:cubicBezTo>
                    <a:pt x="688" y="53"/>
                    <a:pt x="689" y="54"/>
                    <a:pt x="689" y="54"/>
                  </a:cubicBezTo>
                  <a:cubicBezTo>
                    <a:pt x="689" y="54"/>
                    <a:pt x="690" y="54"/>
                    <a:pt x="691" y="54"/>
                  </a:cubicBezTo>
                  <a:cubicBezTo>
                    <a:pt x="690" y="53"/>
                    <a:pt x="690" y="52"/>
                    <a:pt x="691" y="51"/>
                  </a:cubicBezTo>
                  <a:cubicBezTo>
                    <a:pt x="692" y="49"/>
                    <a:pt x="694" y="49"/>
                    <a:pt x="695" y="48"/>
                  </a:cubicBezTo>
                  <a:cubicBezTo>
                    <a:pt x="695" y="48"/>
                    <a:pt x="695" y="48"/>
                    <a:pt x="695" y="48"/>
                  </a:cubicBezTo>
                  <a:cubicBezTo>
                    <a:pt x="696" y="48"/>
                    <a:pt x="697" y="47"/>
                    <a:pt x="698" y="47"/>
                  </a:cubicBezTo>
                  <a:cubicBezTo>
                    <a:pt x="699" y="47"/>
                    <a:pt x="699" y="47"/>
                    <a:pt x="699" y="47"/>
                  </a:cubicBezTo>
                  <a:cubicBezTo>
                    <a:pt x="701" y="48"/>
                    <a:pt x="701" y="48"/>
                    <a:pt x="701" y="48"/>
                  </a:cubicBezTo>
                  <a:cubicBezTo>
                    <a:pt x="702" y="49"/>
                    <a:pt x="702" y="50"/>
                    <a:pt x="702" y="52"/>
                  </a:cubicBezTo>
                  <a:cubicBezTo>
                    <a:pt x="702" y="52"/>
                    <a:pt x="702" y="52"/>
                    <a:pt x="703" y="53"/>
                  </a:cubicBezTo>
                  <a:cubicBezTo>
                    <a:pt x="704" y="54"/>
                    <a:pt x="705" y="55"/>
                    <a:pt x="706" y="57"/>
                  </a:cubicBezTo>
                  <a:cubicBezTo>
                    <a:pt x="706" y="57"/>
                    <a:pt x="707" y="57"/>
                    <a:pt x="707" y="58"/>
                  </a:cubicBezTo>
                  <a:cubicBezTo>
                    <a:pt x="707" y="59"/>
                    <a:pt x="708" y="59"/>
                    <a:pt x="708" y="60"/>
                  </a:cubicBezTo>
                  <a:cubicBezTo>
                    <a:pt x="708" y="62"/>
                    <a:pt x="709" y="62"/>
                    <a:pt x="709" y="62"/>
                  </a:cubicBezTo>
                  <a:cubicBezTo>
                    <a:pt x="709" y="62"/>
                    <a:pt x="710" y="62"/>
                    <a:pt x="711" y="62"/>
                  </a:cubicBezTo>
                  <a:cubicBezTo>
                    <a:pt x="714" y="60"/>
                    <a:pt x="714" y="60"/>
                    <a:pt x="714" y="60"/>
                  </a:cubicBezTo>
                  <a:cubicBezTo>
                    <a:pt x="715" y="63"/>
                    <a:pt x="715" y="63"/>
                    <a:pt x="715" y="63"/>
                  </a:cubicBezTo>
                  <a:cubicBezTo>
                    <a:pt x="716" y="69"/>
                    <a:pt x="714" y="72"/>
                    <a:pt x="709" y="75"/>
                  </a:cubicBezTo>
                  <a:cubicBezTo>
                    <a:pt x="707" y="76"/>
                    <a:pt x="705" y="77"/>
                    <a:pt x="704" y="77"/>
                  </a:cubicBezTo>
                  <a:cubicBezTo>
                    <a:pt x="701" y="78"/>
                    <a:pt x="699" y="79"/>
                    <a:pt x="697" y="81"/>
                  </a:cubicBezTo>
                  <a:cubicBezTo>
                    <a:pt x="695" y="82"/>
                    <a:pt x="694" y="82"/>
                    <a:pt x="693" y="83"/>
                  </a:cubicBezTo>
                  <a:cubicBezTo>
                    <a:pt x="689" y="84"/>
                    <a:pt x="686" y="86"/>
                    <a:pt x="684" y="89"/>
                  </a:cubicBezTo>
                  <a:cubicBezTo>
                    <a:pt x="684" y="90"/>
                    <a:pt x="684" y="90"/>
                    <a:pt x="684" y="90"/>
                  </a:cubicBezTo>
                  <a:cubicBezTo>
                    <a:pt x="682" y="90"/>
                    <a:pt x="682" y="90"/>
                    <a:pt x="682" y="90"/>
                  </a:cubicBezTo>
                  <a:cubicBezTo>
                    <a:pt x="680" y="90"/>
                    <a:pt x="679" y="91"/>
                    <a:pt x="678" y="93"/>
                  </a:cubicBezTo>
                  <a:cubicBezTo>
                    <a:pt x="676" y="94"/>
                    <a:pt x="675" y="95"/>
                    <a:pt x="673" y="96"/>
                  </a:cubicBezTo>
                  <a:cubicBezTo>
                    <a:pt x="671" y="97"/>
                    <a:pt x="670" y="98"/>
                    <a:pt x="668" y="99"/>
                  </a:cubicBezTo>
                  <a:cubicBezTo>
                    <a:pt x="666" y="101"/>
                    <a:pt x="665" y="101"/>
                    <a:pt x="663" y="102"/>
                  </a:cubicBezTo>
                  <a:cubicBezTo>
                    <a:pt x="662" y="103"/>
                    <a:pt x="661" y="104"/>
                    <a:pt x="660" y="104"/>
                  </a:cubicBezTo>
                  <a:cubicBezTo>
                    <a:pt x="659" y="106"/>
                    <a:pt x="656" y="108"/>
                    <a:pt x="653" y="108"/>
                  </a:cubicBezTo>
                  <a:cubicBezTo>
                    <a:pt x="651" y="109"/>
                    <a:pt x="648" y="110"/>
                    <a:pt x="647" y="112"/>
                  </a:cubicBezTo>
                  <a:cubicBezTo>
                    <a:pt x="645" y="114"/>
                    <a:pt x="641" y="116"/>
                    <a:pt x="639" y="117"/>
                  </a:cubicBezTo>
                  <a:cubicBezTo>
                    <a:pt x="637" y="117"/>
                    <a:pt x="636" y="118"/>
                    <a:pt x="635" y="119"/>
                  </a:cubicBezTo>
                  <a:cubicBezTo>
                    <a:pt x="634" y="119"/>
                    <a:pt x="632" y="120"/>
                    <a:pt x="631" y="120"/>
                  </a:cubicBezTo>
                  <a:cubicBezTo>
                    <a:pt x="628" y="122"/>
                    <a:pt x="625" y="123"/>
                    <a:pt x="622" y="125"/>
                  </a:cubicBezTo>
                  <a:cubicBezTo>
                    <a:pt x="616" y="127"/>
                    <a:pt x="610" y="130"/>
                    <a:pt x="604" y="132"/>
                  </a:cubicBezTo>
                  <a:cubicBezTo>
                    <a:pt x="603" y="132"/>
                    <a:pt x="602" y="133"/>
                    <a:pt x="601" y="133"/>
                  </a:cubicBezTo>
                  <a:cubicBezTo>
                    <a:pt x="601" y="133"/>
                    <a:pt x="601" y="133"/>
                    <a:pt x="601" y="133"/>
                  </a:cubicBezTo>
                  <a:lnTo>
                    <a:pt x="113" y="133"/>
                  </a:lnTo>
                  <a:close/>
                  <a:moveTo>
                    <a:pt x="71" y="110"/>
                  </a:moveTo>
                  <a:cubicBezTo>
                    <a:pt x="75" y="111"/>
                    <a:pt x="79" y="112"/>
                    <a:pt x="82" y="114"/>
                  </a:cubicBezTo>
                  <a:cubicBezTo>
                    <a:pt x="84" y="115"/>
                    <a:pt x="85" y="116"/>
                    <a:pt x="87" y="117"/>
                  </a:cubicBezTo>
                  <a:cubicBezTo>
                    <a:pt x="96" y="121"/>
                    <a:pt x="105" y="125"/>
                    <a:pt x="113" y="128"/>
                  </a:cubicBezTo>
                  <a:cubicBezTo>
                    <a:pt x="599" y="128"/>
                    <a:pt x="599" y="128"/>
                    <a:pt x="599" y="128"/>
                  </a:cubicBezTo>
                  <a:cubicBezTo>
                    <a:pt x="600" y="128"/>
                    <a:pt x="601" y="127"/>
                    <a:pt x="602" y="127"/>
                  </a:cubicBezTo>
                  <a:cubicBezTo>
                    <a:pt x="608" y="125"/>
                    <a:pt x="614" y="123"/>
                    <a:pt x="620" y="120"/>
                  </a:cubicBezTo>
                  <a:cubicBezTo>
                    <a:pt x="623" y="118"/>
                    <a:pt x="626" y="117"/>
                    <a:pt x="629" y="116"/>
                  </a:cubicBezTo>
                  <a:cubicBezTo>
                    <a:pt x="630" y="115"/>
                    <a:pt x="631" y="114"/>
                    <a:pt x="632" y="114"/>
                  </a:cubicBezTo>
                  <a:cubicBezTo>
                    <a:pt x="634" y="113"/>
                    <a:pt x="635" y="112"/>
                    <a:pt x="637" y="112"/>
                  </a:cubicBezTo>
                  <a:cubicBezTo>
                    <a:pt x="638" y="111"/>
                    <a:pt x="641" y="110"/>
                    <a:pt x="643" y="108"/>
                  </a:cubicBezTo>
                  <a:cubicBezTo>
                    <a:pt x="645" y="106"/>
                    <a:pt x="649" y="104"/>
                    <a:pt x="652" y="103"/>
                  </a:cubicBezTo>
                  <a:cubicBezTo>
                    <a:pt x="654" y="103"/>
                    <a:pt x="655" y="102"/>
                    <a:pt x="657" y="100"/>
                  </a:cubicBezTo>
                  <a:cubicBezTo>
                    <a:pt x="658" y="99"/>
                    <a:pt x="659" y="98"/>
                    <a:pt x="661" y="98"/>
                  </a:cubicBezTo>
                  <a:cubicBezTo>
                    <a:pt x="662" y="97"/>
                    <a:pt x="663" y="96"/>
                    <a:pt x="665" y="95"/>
                  </a:cubicBezTo>
                  <a:cubicBezTo>
                    <a:pt x="667" y="94"/>
                    <a:pt x="669" y="92"/>
                    <a:pt x="671" y="91"/>
                  </a:cubicBezTo>
                  <a:cubicBezTo>
                    <a:pt x="672" y="91"/>
                    <a:pt x="673" y="90"/>
                    <a:pt x="674" y="89"/>
                  </a:cubicBezTo>
                  <a:cubicBezTo>
                    <a:pt x="676" y="87"/>
                    <a:pt x="677" y="86"/>
                    <a:pt x="680" y="85"/>
                  </a:cubicBezTo>
                  <a:cubicBezTo>
                    <a:pt x="683" y="81"/>
                    <a:pt x="687" y="79"/>
                    <a:pt x="691" y="78"/>
                  </a:cubicBezTo>
                  <a:cubicBezTo>
                    <a:pt x="692" y="77"/>
                    <a:pt x="693" y="77"/>
                    <a:pt x="694" y="76"/>
                  </a:cubicBezTo>
                  <a:cubicBezTo>
                    <a:pt x="697" y="75"/>
                    <a:pt x="699" y="74"/>
                    <a:pt x="701" y="73"/>
                  </a:cubicBezTo>
                  <a:cubicBezTo>
                    <a:pt x="703" y="72"/>
                    <a:pt x="705" y="71"/>
                    <a:pt x="706" y="70"/>
                  </a:cubicBezTo>
                  <a:cubicBezTo>
                    <a:pt x="708" y="70"/>
                    <a:pt x="709" y="69"/>
                    <a:pt x="709" y="68"/>
                  </a:cubicBezTo>
                  <a:cubicBezTo>
                    <a:pt x="707" y="68"/>
                    <a:pt x="704" y="67"/>
                    <a:pt x="703" y="62"/>
                  </a:cubicBezTo>
                  <a:cubicBezTo>
                    <a:pt x="703" y="62"/>
                    <a:pt x="702" y="61"/>
                    <a:pt x="702" y="60"/>
                  </a:cubicBezTo>
                  <a:cubicBezTo>
                    <a:pt x="702" y="60"/>
                    <a:pt x="701" y="59"/>
                    <a:pt x="701" y="58"/>
                  </a:cubicBezTo>
                  <a:cubicBezTo>
                    <a:pt x="701" y="58"/>
                    <a:pt x="700" y="57"/>
                    <a:pt x="700" y="57"/>
                  </a:cubicBezTo>
                  <a:cubicBezTo>
                    <a:pt x="699" y="56"/>
                    <a:pt x="698" y="55"/>
                    <a:pt x="697" y="54"/>
                  </a:cubicBezTo>
                  <a:cubicBezTo>
                    <a:pt x="697" y="55"/>
                    <a:pt x="697" y="55"/>
                    <a:pt x="697" y="55"/>
                  </a:cubicBezTo>
                  <a:cubicBezTo>
                    <a:pt x="697" y="57"/>
                    <a:pt x="695" y="57"/>
                    <a:pt x="695" y="58"/>
                  </a:cubicBezTo>
                  <a:cubicBezTo>
                    <a:pt x="693" y="59"/>
                    <a:pt x="691" y="60"/>
                    <a:pt x="689" y="60"/>
                  </a:cubicBezTo>
                  <a:cubicBezTo>
                    <a:pt x="687" y="60"/>
                    <a:pt x="685" y="59"/>
                    <a:pt x="684" y="56"/>
                  </a:cubicBezTo>
                  <a:cubicBezTo>
                    <a:pt x="683" y="56"/>
                    <a:pt x="683" y="57"/>
                    <a:pt x="683" y="57"/>
                  </a:cubicBezTo>
                  <a:cubicBezTo>
                    <a:pt x="682" y="63"/>
                    <a:pt x="677" y="63"/>
                    <a:pt x="675" y="63"/>
                  </a:cubicBezTo>
                  <a:cubicBezTo>
                    <a:pt x="674" y="63"/>
                    <a:pt x="674" y="63"/>
                    <a:pt x="674" y="63"/>
                  </a:cubicBezTo>
                  <a:cubicBezTo>
                    <a:pt x="672" y="63"/>
                    <a:pt x="671" y="63"/>
                    <a:pt x="671" y="62"/>
                  </a:cubicBezTo>
                  <a:cubicBezTo>
                    <a:pt x="671" y="62"/>
                    <a:pt x="670" y="62"/>
                    <a:pt x="670" y="62"/>
                  </a:cubicBezTo>
                  <a:cubicBezTo>
                    <a:pt x="670" y="62"/>
                    <a:pt x="670" y="63"/>
                    <a:pt x="669" y="63"/>
                  </a:cubicBezTo>
                  <a:cubicBezTo>
                    <a:pt x="667" y="66"/>
                    <a:pt x="663" y="67"/>
                    <a:pt x="660" y="66"/>
                  </a:cubicBezTo>
                  <a:cubicBezTo>
                    <a:pt x="658" y="66"/>
                    <a:pt x="657" y="65"/>
                    <a:pt x="657" y="64"/>
                  </a:cubicBezTo>
                  <a:cubicBezTo>
                    <a:pt x="657" y="64"/>
                    <a:pt x="657" y="64"/>
                    <a:pt x="657" y="64"/>
                  </a:cubicBezTo>
                  <a:cubicBezTo>
                    <a:pt x="656" y="67"/>
                    <a:pt x="653" y="68"/>
                    <a:pt x="650" y="68"/>
                  </a:cubicBezTo>
                  <a:cubicBezTo>
                    <a:pt x="649" y="68"/>
                    <a:pt x="648" y="68"/>
                    <a:pt x="647" y="68"/>
                  </a:cubicBezTo>
                  <a:cubicBezTo>
                    <a:pt x="645" y="68"/>
                    <a:pt x="645" y="67"/>
                    <a:pt x="644" y="66"/>
                  </a:cubicBezTo>
                  <a:cubicBezTo>
                    <a:pt x="644" y="66"/>
                    <a:pt x="644" y="66"/>
                    <a:pt x="644" y="66"/>
                  </a:cubicBezTo>
                  <a:cubicBezTo>
                    <a:pt x="644" y="66"/>
                    <a:pt x="644" y="66"/>
                    <a:pt x="644" y="66"/>
                  </a:cubicBezTo>
                  <a:cubicBezTo>
                    <a:pt x="643" y="69"/>
                    <a:pt x="639" y="70"/>
                    <a:pt x="637" y="70"/>
                  </a:cubicBezTo>
                  <a:cubicBezTo>
                    <a:pt x="637" y="70"/>
                    <a:pt x="636" y="70"/>
                    <a:pt x="636" y="70"/>
                  </a:cubicBezTo>
                  <a:cubicBezTo>
                    <a:pt x="636" y="70"/>
                    <a:pt x="636" y="70"/>
                    <a:pt x="636" y="70"/>
                  </a:cubicBezTo>
                  <a:cubicBezTo>
                    <a:pt x="634" y="70"/>
                    <a:pt x="633" y="69"/>
                    <a:pt x="633" y="69"/>
                  </a:cubicBezTo>
                  <a:cubicBezTo>
                    <a:pt x="632" y="68"/>
                    <a:pt x="632" y="68"/>
                    <a:pt x="632" y="67"/>
                  </a:cubicBezTo>
                  <a:cubicBezTo>
                    <a:pt x="630" y="69"/>
                    <a:pt x="627" y="71"/>
                    <a:pt x="622" y="71"/>
                  </a:cubicBezTo>
                  <a:cubicBezTo>
                    <a:pt x="620" y="71"/>
                    <a:pt x="618" y="70"/>
                    <a:pt x="616" y="69"/>
                  </a:cubicBezTo>
                  <a:cubicBezTo>
                    <a:pt x="615" y="67"/>
                    <a:pt x="615" y="65"/>
                    <a:pt x="616" y="63"/>
                  </a:cubicBezTo>
                  <a:cubicBezTo>
                    <a:pt x="616" y="62"/>
                    <a:pt x="617" y="61"/>
                    <a:pt x="617" y="61"/>
                  </a:cubicBezTo>
                  <a:cubicBezTo>
                    <a:pt x="617" y="60"/>
                    <a:pt x="617" y="60"/>
                    <a:pt x="618" y="60"/>
                  </a:cubicBezTo>
                  <a:cubicBezTo>
                    <a:pt x="618" y="60"/>
                    <a:pt x="618" y="60"/>
                    <a:pt x="618" y="60"/>
                  </a:cubicBezTo>
                  <a:cubicBezTo>
                    <a:pt x="616" y="61"/>
                    <a:pt x="615" y="61"/>
                    <a:pt x="613" y="61"/>
                  </a:cubicBezTo>
                  <a:cubicBezTo>
                    <a:pt x="612" y="61"/>
                    <a:pt x="611" y="61"/>
                    <a:pt x="610" y="61"/>
                  </a:cubicBezTo>
                  <a:cubicBezTo>
                    <a:pt x="610" y="62"/>
                    <a:pt x="610" y="63"/>
                    <a:pt x="609" y="64"/>
                  </a:cubicBezTo>
                  <a:cubicBezTo>
                    <a:pt x="608" y="65"/>
                    <a:pt x="607" y="65"/>
                    <a:pt x="606" y="66"/>
                  </a:cubicBezTo>
                  <a:cubicBezTo>
                    <a:pt x="595" y="67"/>
                    <a:pt x="585" y="67"/>
                    <a:pt x="576" y="67"/>
                  </a:cubicBezTo>
                  <a:cubicBezTo>
                    <a:pt x="576" y="67"/>
                    <a:pt x="576" y="67"/>
                    <a:pt x="576" y="67"/>
                  </a:cubicBezTo>
                  <a:cubicBezTo>
                    <a:pt x="572" y="67"/>
                    <a:pt x="570" y="66"/>
                    <a:pt x="568" y="65"/>
                  </a:cubicBezTo>
                  <a:cubicBezTo>
                    <a:pt x="568" y="65"/>
                    <a:pt x="567" y="64"/>
                    <a:pt x="567" y="64"/>
                  </a:cubicBezTo>
                  <a:cubicBezTo>
                    <a:pt x="566" y="64"/>
                    <a:pt x="566" y="64"/>
                    <a:pt x="566" y="64"/>
                  </a:cubicBezTo>
                  <a:cubicBezTo>
                    <a:pt x="566" y="64"/>
                    <a:pt x="566" y="64"/>
                    <a:pt x="565" y="64"/>
                  </a:cubicBezTo>
                  <a:cubicBezTo>
                    <a:pt x="565" y="65"/>
                    <a:pt x="564" y="67"/>
                    <a:pt x="562" y="67"/>
                  </a:cubicBezTo>
                  <a:cubicBezTo>
                    <a:pt x="561" y="67"/>
                    <a:pt x="560" y="67"/>
                    <a:pt x="559" y="67"/>
                  </a:cubicBezTo>
                  <a:cubicBezTo>
                    <a:pt x="558" y="67"/>
                    <a:pt x="557" y="67"/>
                    <a:pt x="556" y="67"/>
                  </a:cubicBezTo>
                  <a:cubicBezTo>
                    <a:pt x="554" y="67"/>
                    <a:pt x="551" y="67"/>
                    <a:pt x="549" y="65"/>
                  </a:cubicBezTo>
                  <a:cubicBezTo>
                    <a:pt x="547" y="64"/>
                    <a:pt x="547" y="64"/>
                    <a:pt x="547" y="64"/>
                  </a:cubicBezTo>
                  <a:cubicBezTo>
                    <a:pt x="540" y="58"/>
                    <a:pt x="532" y="52"/>
                    <a:pt x="530" y="40"/>
                  </a:cubicBezTo>
                  <a:cubicBezTo>
                    <a:pt x="530" y="39"/>
                    <a:pt x="530" y="38"/>
                    <a:pt x="530" y="37"/>
                  </a:cubicBezTo>
                  <a:cubicBezTo>
                    <a:pt x="529" y="34"/>
                    <a:pt x="528" y="30"/>
                    <a:pt x="530" y="26"/>
                  </a:cubicBezTo>
                  <a:cubicBezTo>
                    <a:pt x="529" y="24"/>
                    <a:pt x="529" y="22"/>
                    <a:pt x="529" y="20"/>
                  </a:cubicBezTo>
                  <a:cubicBezTo>
                    <a:pt x="529" y="19"/>
                    <a:pt x="529" y="19"/>
                    <a:pt x="529" y="18"/>
                  </a:cubicBezTo>
                  <a:cubicBezTo>
                    <a:pt x="529" y="18"/>
                    <a:pt x="529" y="18"/>
                    <a:pt x="529" y="18"/>
                  </a:cubicBezTo>
                  <a:cubicBezTo>
                    <a:pt x="528" y="18"/>
                    <a:pt x="527" y="17"/>
                    <a:pt x="526" y="16"/>
                  </a:cubicBezTo>
                  <a:cubicBezTo>
                    <a:pt x="526" y="17"/>
                    <a:pt x="525" y="17"/>
                    <a:pt x="525" y="17"/>
                  </a:cubicBezTo>
                  <a:cubicBezTo>
                    <a:pt x="522" y="19"/>
                    <a:pt x="520" y="17"/>
                    <a:pt x="519" y="17"/>
                  </a:cubicBezTo>
                  <a:cubicBezTo>
                    <a:pt x="518" y="16"/>
                    <a:pt x="518" y="15"/>
                    <a:pt x="518" y="15"/>
                  </a:cubicBezTo>
                  <a:cubicBezTo>
                    <a:pt x="517" y="14"/>
                    <a:pt x="517" y="14"/>
                    <a:pt x="517" y="14"/>
                  </a:cubicBezTo>
                  <a:cubicBezTo>
                    <a:pt x="516" y="14"/>
                    <a:pt x="514" y="14"/>
                    <a:pt x="512" y="12"/>
                  </a:cubicBezTo>
                  <a:cubicBezTo>
                    <a:pt x="511" y="11"/>
                    <a:pt x="511" y="9"/>
                    <a:pt x="511" y="8"/>
                  </a:cubicBezTo>
                  <a:cubicBezTo>
                    <a:pt x="511" y="7"/>
                    <a:pt x="511" y="7"/>
                    <a:pt x="509" y="6"/>
                  </a:cubicBezTo>
                  <a:cubicBezTo>
                    <a:pt x="509" y="6"/>
                    <a:pt x="508" y="5"/>
                    <a:pt x="507" y="7"/>
                  </a:cubicBezTo>
                  <a:cubicBezTo>
                    <a:pt x="505" y="9"/>
                    <a:pt x="504" y="11"/>
                    <a:pt x="505" y="14"/>
                  </a:cubicBezTo>
                  <a:cubicBezTo>
                    <a:pt x="506" y="16"/>
                    <a:pt x="507" y="19"/>
                    <a:pt x="508" y="21"/>
                  </a:cubicBezTo>
                  <a:cubicBezTo>
                    <a:pt x="508" y="22"/>
                    <a:pt x="509" y="24"/>
                    <a:pt x="507" y="26"/>
                  </a:cubicBezTo>
                  <a:cubicBezTo>
                    <a:pt x="507" y="26"/>
                    <a:pt x="506" y="27"/>
                    <a:pt x="504" y="27"/>
                  </a:cubicBezTo>
                  <a:cubicBezTo>
                    <a:pt x="504" y="30"/>
                    <a:pt x="503" y="32"/>
                    <a:pt x="499" y="32"/>
                  </a:cubicBezTo>
                  <a:cubicBezTo>
                    <a:pt x="498" y="32"/>
                    <a:pt x="497" y="32"/>
                    <a:pt x="496" y="32"/>
                  </a:cubicBezTo>
                  <a:cubicBezTo>
                    <a:pt x="495" y="32"/>
                    <a:pt x="494" y="33"/>
                    <a:pt x="492" y="33"/>
                  </a:cubicBezTo>
                  <a:cubicBezTo>
                    <a:pt x="456" y="32"/>
                    <a:pt x="420" y="32"/>
                    <a:pt x="384" y="32"/>
                  </a:cubicBezTo>
                  <a:cubicBezTo>
                    <a:pt x="329" y="33"/>
                    <a:pt x="275" y="33"/>
                    <a:pt x="220" y="32"/>
                  </a:cubicBezTo>
                  <a:cubicBezTo>
                    <a:pt x="220" y="32"/>
                    <a:pt x="219" y="33"/>
                    <a:pt x="218" y="33"/>
                  </a:cubicBezTo>
                  <a:cubicBezTo>
                    <a:pt x="217" y="33"/>
                    <a:pt x="215" y="33"/>
                    <a:pt x="214" y="33"/>
                  </a:cubicBezTo>
                  <a:cubicBezTo>
                    <a:pt x="210" y="33"/>
                    <a:pt x="208" y="31"/>
                    <a:pt x="207" y="28"/>
                  </a:cubicBezTo>
                  <a:cubicBezTo>
                    <a:pt x="205" y="27"/>
                    <a:pt x="205" y="27"/>
                    <a:pt x="204" y="26"/>
                  </a:cubicBezTo>
                  <a:cubicBezTo>
                    <a:pt x="203" y="24"/>
                    <a:pt x="204" y="22"/>
                    <a:pt x="204" y="21"/>
                  </a:cubicBezTo>
                  <a:cubicBezTo>
                    <a:pt x="204" y="20"/>
                    <a:pt x="204" y="20"/>
                    <a:pt x="204" y="20"/>
                  </a:cubicBezTo>
                  <a:cubicBezTo>
                    <a:pt x="205" y="18"/>
                    <a:pt x="205" y="17"/>
                    <a:pt x="206" y="15"/>
                  </a:cubicBezTo>
                  <a:cubicBezTo>
                    <a:pt x="206" y="15"/>
                    <a:pt x="206" y="14"/>
                    <a:pt x="206" y="14"/>
                  </a:cubicBezTo>
                  <a:cubicBezTo>
                    <a:pt x="207" y="12"/>
                    <a:pt x="206" y="8"/>
                    <a:pt x="204" y="7"/>
                  </a:cubicBezTo>
                  <a:cubicBezTo>
                    <a:pt x="203" y="6"/>
                    <a:pt x="202" y="6"/>
                    <a:pt x="202" y="6"/>
                  </a:cubicBezTo>
                  <a:cubicBezTo>
                    <a:pt x="201" y="6"/>
                    <a:pt x="201" y="6"/>
                    <a:pt x="201" y="6"/>
                  </a:cubicBezTo>
                  <a:cubicBezTo>
                    <a:pt x="200" y="11"/>
                    <a:pt x="198" y="14"/>
                    <a:pt x="194" y="15"/>
                  </a:cubicBezTo>
                  <a:cubicBezTo>
                    <a:pt x="194" y="15"/>
                    <a:pt x="194" y="16"/>
                    <a:pt x="194" y="16"/>
                  </a:cubicBezTo>
                  <a:cubicBezTo>
                    <a:pt x="193" y="16"/>
                    <a:pt x="193" y="16"/>
                    <a:pt x="193" y="16"/>
                  </a:cubicBezTo>
                  <a:cubicBezTo>
                    <a:pt x="192" y="17"/>
                    <a:pt x="190" y="19"/>
                    <a:pt x="187" y="18"/>
                  </a:cubicBezTo>
                  <a:cubicBezTo>
                    <a:pt x="186" y="18"/>
                    <a:pt x="186" y="17"/>
                    <a:pt x="185" y="17"/>
                  </a:cubicBezTo>
                  <a:cubicBezTo>
                    <a:pt x="185" y="17"/>
                    <a:pt x="184" y="17"/>
                    <a:pt x="184" y="17"/>
                  </a:cubicBezTo>
                  <a:cubicBezTo>
                    <a:pt x="183" y="18"/>
                    <a:pt x="183" y="18"/>
                    <a:pt x="183" y="20"/>
                  </a:cubicBezTo>
                  <a:cubicBezTo>
                    <a:pt x="183" y="21"/>
                    <a:pt x="183" y="22"/>
                    <a:pt x="182" y="23"/>
                  </a:cubicBezTo>
                  <a:cubicBezTo>
                    <a:pt x="181" y="25"/>
                    <a:pt x="181" y="26"/>
                    <a:pt x="182" y="28"/>
                  </a:cubicBezTo>
                  <a:cubicBezTo>
                    <a:pt x="182" y="29"/>
                    <a:pt x="182" y="30"/>
                    <a:pt x="182" y="30"/>
                  </a:cubicBezTo>
                  <a:cubicBezTo>
                    <a:pt x="183" y="35"/>
                    <a:pt x="182" y="38"/>
                    <a:pt x="181" y="42"/>
                  </a:cubicBezTo>
                  <a:cubicBezTo>
                    <a:pt x="180" y="43"/>
                    <a:pt x="180" y="45"/>
                    <a:pt x="180" y="47"/>
                  </a:cubicBezTo>
                  <a:cubicBezTo>
                    <a:pt x="179" y="48"/>
                    <a:pt x="178" y="49"/>
                    <a:pt x="178" y="50"/>
                  </a:cubicBezTo>
                  <a:cubicBezTo>
                    <a:pt x="177" y="51"/>
                    <a:pt x="177" y="51"/>
                    <a:pt x="177" y="51"/>
                  </a:cubicBezTo>
                  <a:cubicBezTo>
                    <a:pt x="174" y="54"/>
                    <a:pt x="171" y="58"/>
                    <a:pt x="167" y="62"/>
                  </a:cubicBezTo>
                  <a:cubicBezTo>
                    <a:pt x="163" y="65"/>
                    <a:pt x="158" y="67"/>
                    <a:pt x="152" y="67"/>
                  </a:cubicBezTo>
                  <a:cubicBezTo>
                    <a:pt x="152" y="67"/>
                    <a:pt x="152" y="67"/>
                    <a:pt x="152" y="67"/>
                  </a:cubicBezTo>
                  <a:cubicBezTo>
                    <a:pt x="151" y="65"/>
                    <a:pt x="151" y="65"/>
                    <a:pt x="151" y="65"/>
                  </a:cubicBezTo>
                  <a:cubicBezTo>
                    <a:pt x="151" y="67"/>
                    <a:pt x="151" y="67"/>
                    <a:pt x="151" y="67"/>
                  </a:cubicBezTo>
                  <a:cubicBezTo>
                    <a:pt x="150" y="67"/>
                    <a:pt x="147" y="67"/>
                    <a:pt x="146" y="65"/>
                  </a:cubicBezTo>
                  <a:cubicBezTo>
                    <a:pt x="144" y="66"/>
                    <a:pt x="143" y="66"/>
                    <a:pt x="142" y="65"/>
                  </a:cubicBezTo>
                  <a:cubicBezTo>
                    <a:pt x="141" y="67"/>
                    <a:pt x="140" y="68"/>
                    <a:pt x="137" y="68"/>
                  </a:cubicBezTo>
                  <a:cubicBezTo>
                    <a:pt x="127" y="67"/>
                    <a:pt x="127" y="67"/>
                    <a:pt x="127" y="67"/>
                  </a:cubicBezTo>
                  <a:cubicBezTo>
                    <a:pt x="121" y="67"/>
                    <a:pt x="115" y="67"/>
                    <a:pt x="108" y="66"/>
                  </a:cubicBezTo>
                  <a:cubicBezTo>
                    <a:pt x="108" y="66"/>
                    <a:pt x="106" y="66"/>
                    <a:pt x="105" y="65"/>
                  </a:cubicBezTo>
                  <a:cubicBezTo>
                    <a:pt x="104" y="64"/>
                    <a:pt x="104" y="62"/>
                    <a:pt x="104" y="61"/>
                  </a:cubicBezTo>
                  <a:cubicBezTo>
                    <a:pt x="104" y="61"/>
                    <a:pt x="104" y="61"/>
                    <a:pt x="104" y="61"/>
                  </a:cubicBezTo>
                  <a:cubicBezTo>
                    <a:pt x="104" y="61"/>
                    <a:pt x="104" y="61"/>
                    <a:pt x="104" y="61"/>
                  </a:cubicBezTo>
                  <a:cubicBezTo>
                    <a:pt x="103" y="62"/>
                    <a:pt x="101" y="62"/>
                    <a:pt x="100" y="62"/>
                  </a:cubicBezTo>
                  <a:cubicBezTo>
                    <a:pt x="98" y="62"/>
                    <a:pt x="97" y="61"/>
                    <a:pt x="96" y="60"/>
                  </a:cubicBezTo>
                  <a:cubicBezTo>
                    <a:pt x="96" y="60"/>
                    <a:pt x="96" y="60"/>
                    <a:pt x="96" y="60"/>
                  </a:cubicBezTo>
                  <a:cubicBezTo>
                    <a:pt x="96" y="61"/>
                    <a:pt x="96" y="62"/>
                    <a:pt x="97" y="63"/>
                  </a:cubicBezTo>
                  <a:cubicBezTo>
                    <a:pt x="97" y="64"/>
                    <a:pt x="97" y="65"/>
                    <a:pt x="97" y="66"/>
                  </a:cubicBezTo>
                  <a:cubicBezTo>
                    <a:pt x="98" y="68"/>
                    <a:pt x="97" y="70"/>
                    <a:pt x="96" y="71"/>
                  </a:cubicBezTo>
                  <a:cubicBezTo>
                    <a:pt x="95" y="71"/>
                    <a:pt x="94" y="71"/>
                    <a:pt x="93" y="71"/>
                  </a:cubicBezTo>
                  <a:cubicBezTo>
                    <a:pt x="90" y="71"/>
                    <a:pt x="84" y="70"/>
                    <a:pt x="82" y="68"/>
                  </a:cubicBezTo>
                  <a:cubicBezTo>
                    <a:pt x="82" y="68"/>
                    <a:pt x="81" y="67"/>
                    <a:pt x="81" y="67"/>
                  </a:cubicBezTo>
                  <a:cubicBezTo>
                    <a:pt x="81" y="67"/>
                    <a:pt x="81" y="68"/>
                    <a:pt x="80" y="68"/>
                  </a:cubicBezTo>
                  <a:cubicBezTo>
                    <a:pt x="79" y="70"/>
                    <a:pt x="77" y="70"/>
                    <a:pt x="74" y="69"/>
                  </a:cubicBezTo>
                  <a:cubicBezTo>
                    <a:pt x="72" y="69"/>
                    <a:pt x="71" y="67"/>
                    <a:pt x="70" y="66"/>
                  </a:cubicBezTo>
                  <a:cubicBezTo>
                    <a:pt x="69" y="66"/>
                    <a:pt x="69" y="66"/>
                    <a:pt x="69" y="66"/>
                  </a:cubicBezTo>
                  <a:cubicBezTo>
                    <a:pt x="68" y="68"/>
                    <a:pt x="66" y="68"/>
                    <a:pt x="64" y="68"/>
                  </a:cubicBezTo>
                  <a:cubicBezTo>
                    <a:pt x="60" y="68"/>
                    <a:pt x="58" y="65"/>
                    <a:pt x="57" y="63"/>
                  </a:cubicBezTo>
                  <a:cubicBezTo>
                    <a:pt x="57" y="63"/>
                    <a:pt x="57" y="63"/>
                    <a:pt x="57" y="63"/>
                  </a:cubicBezTo>
                  <a:cubicBezTo>
                    <a:pt x="57" y="63"/>
                    <a:pt x="57" y="64"/>
                    <a:pt x="56" y="64"/>
                  </a:cubicBezTo>
                  <a:cubicBezTo>
                    <a:pt x="56" y="65"/>
                    <a:pt x="55" y="66"/>
                    <a:pt x="53" y="66"/>
                  </a:cubicBezTo>
                  <a:cubicBezTo>
                    <a:pt x="52" y="66"/>
                    <a:pt x="52" y="66"/>
                    <a:pt x="52" y="66"/>
                  </a:cubicBezTo>
                  <a:cubicBezTo>
                    <a:pt x="49" y="66"/>
                    <a:pt x="47" y="65"/>
                    <a:pt x="46" y="62"/>
                  </a:cubicBezTo>
                  <a:cubicBezTo>
                    <a:pt x="46" y="61"/>
                    <a:pt x="46" y="61"/>
                    <a:pt x="45" y="61"/>
                  </a:cubicBezTo>
                  <a:cubicBezTo>
                    <a:pt x="44" y="63"/>
                    <a:pt x="42" y="64"/>
                    <a:pt x="37" y="62"/>
                  </a:cubicBezTo>
                  <a:cubicBezTo>
                    <a:pt x="35" y="61"/>
                    <a:pt x="35" y="60"/>
                    <a:pt x="34" y="59"/>
                  </a:cubicBezTo>
                  <a:cubicBezTo>
                    <a:pt x="34" y="58"/>
                    <a:pt x="34" y="58"/>
                    <a:pt x="33" y="57"/>
                  </a:cubicBezTo>
                  <a:cubicBezTo>
                    <a:pt x="33" y="58"/>
                    <a:pt x="33" y="58"/>
                    <a:pt x="32" y="59"/>
                  </a:cubicBezTo>
                  <a:cubicBezTo>
                    <a:pt x="32" y="59"/>
                    <a:pt x="31" y="60"/>
                    <a:pt x="30" y="60"/>
                  </a:cubicBezTo>
                  <a:cubicBezTo>
                    <a:pt x="28" y="60"/>
                    <a:pt x="27" y="60"/>
                    <a:pt x="25" y="59"/>
                  </a:cubicBezTo>
                  <a:cubicBezTo>
                    <a:pt x="24" y="59"/>
                    <a:pt x="24" y="59"/>
                    <a:pt x="24" y="59"/>
                  </a:cubicBezTo>
                  <a:cubicBezTo>
                    <a:pt x="23" y="58"/>
                    <a:pt x="22" y="58"/>
                    <a:pt x="22" y="58"/>
                  </a:cubicBezTo>
                  <a:cubicBezTo>
                    <a:pt x="21" y="58"/>
                    <a:pt x="19" y="57"/>
                    <a:pt x="19" y="55"/>
                  </a:cubicBezTo>
                  <a:cubicBezTo>
                    <a:pt x="19" y="54"/>
                    <a:pt x="19" y="54"/>
                    <a:pt x="19" y="54"/>
                  </a:cubicBezTo>
                  <a:cubicBezTo>
                    <a:pt x="19" y="53"/>
                    <a:pt x="19" y="53"/>
                    <a:pt x="19" y="53"/>
                  </a:cubicBezTo>
                  <a:cubicBezTo>
                    <a:pt x="19" y="53"/>
                    <a:pt x="19" y="53"/>
                    <a:pt x="18" y="53"/>
                  </a:cubicBezTo>
                  <a:cubicBezTo>
                    <a:pt x="18" y="56"/>
                    <a:pt x="15" y="57"/>
                    <a:pt x="14" y="58"/>
                  </a:cubicBezTo>
                  <a:cubicBezTo>
                    <a:pt x="13" y="58"/>
                    <a:pt x="12" y="59"/>
                    <a:pt x="12" y="59"/>
                  </a:cubicBezTo>
                  <a:cubicBezTo>
                    <a:pt x="11" y="60"/>
                    <a:pt x="11" y="60"/>
                    <a:pt x="11" y="60"/>
                  </a:cubicBezTo>
                  <a:cubicBezTo>
                    <a:pt x="12" y="62"/>
                    <a:pt x="12" y="64"/>
                    <a:pt x="11" y="65"/>
                  </a:cubicBezTo>
                  <a:cubicBezTo>
                    <a:pt x="11" y="66"/>
                    <a:pt x="9" y="67"/>
                    <a:pt x="6" y="67"/>
                  </a:cubicBezTo>
                  <a:cubicBezTo>
                    <a:pt x="7" y="69"/>
                    <a:pt x="8" y="69"/>
                    <a:pt x="9" y="70"/>
                  </a:cubicBezTo>
                  <a:cubicBezTo>
                    <a:pt x="12" y="71"/>
                    <a:pt x="16" y="73"/>
                    <a:pt x="19" y="75"/>
                  </a:cubicBezTo>
                  <a:cubicBezTo>
                    <a:pt x="23" y="77"/>
                    <a:pt x="27" y="79"/>
                    <a:pt x="32" y="81"/>
                  </a:cubicBezTo>
                  <a:cubicBezTo>
                    <a:pt x="35" y="82"/>
                    <a:pt x="35" y="84"/>
                    <a:pt x="35" y="85"/>
                  </a:cubicBezTo>
                  <a:cubicBezTo>
                    <a:pt x="35" y="85"/>
                    <a:pt x="35" y="86"/>
                    <a:pt x="35" y="86"/>
                  </a:cubicBezTo>
                  <a:cubicBezTo>
                    <a:pt x="35" y="86"/>
                    <a:pt x="36" y="86"/>
                    <a:pt x="37" y="86"/>
                  </a:cubicBezTo>
                  <a:cubicBezTo>
                    <a:pt x="37" y="86"/>
                    <a:pt x="37" y="86"/>
                    <a:pt x="37" y="86"/>
                  </a:cubicBezTo>
                  <a:cubicBezTo>
                    <a:pt x="41" y="86"/>
                    <a:pt x="42" y="89"/>
                    <a:pt x="42" y="90"/>
                  </a:cubicBezTo>
                  <a:cubicBezTo>
                    <a:pt x="42" y="90"/>
                    <a:pt x="42" y="90"/>
                    <a:pt x="42" y="90"/>
                  </a:cubicBezTo>
                  <a:cubicBezTo>
                    <a:pt x="43" y="90"/>
                    <a:pt x="43" y="90"/>
                    <a:pt x="43" y="90"/>
                  </a:cubicBezTo>
                  <a:cubicBezTo>
                    <a:pt x="43" y="90"/>
                    <a:pt x="44" y="90"/>
                    <a:pt x="44" y="90"/>
                  </a:cubicBezTo>
                  <a:cubicBezTo>
                    <a:pt x="45" y="91"/>
                    <a:pt x="47" y="91"/>
                    <a:pt x="47" y="93"/>
                  </a:cubicBezTo>
                  <a:cubicBezTo>
                    <a:pt x="48" y="95"/>
                    <a:pt x="49" y="95"/>
                    <a:pt x="51" y="96"/>
                  </a:cubicBezTo>
                  <a:cubicBezTo>
                    <a:pt x="53" y="97"/>
                    <a:pt x="55" y="97"/>
                    <a:pt x="56" y="99"/>
                  </a:cubicBezTo>
                  <a:cubicBezTo>
                    <a:pt x="59" y="100"/>
                    <a:pt x="60" y="102"/>
                    <a:pt x="60" y="103"/>
                  </a:cubicBezTo>
                  <a:cubicBezTo>
                    <a:pt x="60" y="103"/>
                    <a:pt x="61" y="103"/>
                    <a:pt x="61" y="103"/>
                  </a:cubicBezTo>
                  <a:cubicBezTo>
                    <a:pt x="64" y="103"/>
                    <a:pt x="65" y="104"/>
                    <a:pt x="65" y="106"/>
                  </a:cubicBezTo>
                  <a:cubicBezTo>
                    <a:pt x="65" y="106"/>
                    <a:pt x="65" y="106"/>
                    <a:pt x="67" y="106"/>
                  </a:cubicBezTo>
                  <a:cubicBezTo>
                    <a:pt x="68" y="107"/>
                    <a:pt x="70" y="108"/>
                    <a:pt x="71" y="110"/>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14" name="Freeform 11">
              <a:extLst>
                <a:ext uri="{FF2B5EF4-FFF2-40B4-BE49-F238E27FC236}">
                  <a16:creationId xmlns:a16="http://schemas.microsoft.com/office/drawing/2014/main" id="{2B21E5AE-396B-40AF-9CF4-4FAA02765169}"/>
                </a:ext>
              </a:extLst>
            </p:cNvPr>
            <p:cNvSpPr>
              <a:spLocks/>
            </p:cNvSpPr>
            <p:nvPr/>
          </p:nvSpPr>
          <p:spPr bwMode="auto">
            <a:xfrm>
              <a:off x="3757" y="1938"/>
              <a:ext cx="130" cy="183"/>
            </a:xfrm>
            <a:custGeom>
              <a:avLst/>
              <a:gdLst>
                <a:gd name="T0" fmla="*/ 62 w 76"/>
                <a:gd name="T1" fmla="*/ 8 h 106"/>
                <a:gd name="T2" fmla="*/ 73 w 76"/>
                <a:gd name="T3" fmla="*/ 32 h 106"/>
                <a:gd name="T4" fmla="*/ 70 w 76"/>
                <a:gd name="T5" fmla="*/ 32 h 106"/>
                <a:gd name="T6" fmla="*/ 60 w 76"/>
                <a:gd name="T7" fmla="*/ 11 h 106"/>
                <a:gd name="T8" fmla="*/ 37 w 76"/>
                <a:gd name="T9" fmla="*/ 3 h 106"/>
                <a:gd name="T10" fmla="*/ 14 w 76"/>
                <a:gd name="T11" fmla="*/ 9 h 106"/>
                <a:gd name="T12" fmla="*/ 5 w 76"/>
                <a:gd name="T13" fmla="*/ 25 h 106"/>
                <a:gd name="T14" fmla="*/ 17 w 76"/>
                <a:gd name="T15" fmla="*/ 41 h 106"/>
                <a:gd name="T16" fmla="*/ 38 w 76"/>
                <a:gd name="T17" fmla="*/ 48 h 106"/>
                <a:gd name="T18" fmla="*/ 64 w 76"/>
                <a:gd name="T19" fmla="*/ 57 h 106"/>
                <a:gd name="T20" fmla="*/ 76 w 76"/>
                <a:gd name="T21" fmla="*/ 78 h 106"/>
                <a:gd name="T22" fmla="*/ 65 w 76"/>
                <a:gd name="T23" fmla="*/ 99 h 106"/>
                <a:gd name="T24" fmla="*/ 38 w 76"/>
                <a:gd name="T25" fmla="*/ 106 h 106"/>
                <a:gd name="T26" fmla="*/ 12 w 76"/>
                <a:gd name="T27" fmla="*/ 97 h 106"/>
                <a:gd name="T28" fmla="*/ 0 w 76"/>
                <a:gd name="T29" fmla="*/ 70 h 106"/>
                <a:gd name="T30" fmla="*/ 3 w 76"/>
                <a:gd name="T31" fmla="*/ 70 h 106"/>
                <a:gd name="T32" fmla="*/ 14 w 76"/>
                <a:gd name="T33" fmla="*/ 94 h 106"/>
                <a:gd name="T34" fmla="*/ 38 w 76"/>
                <a:gd name="T35" fmla="*/ 102 h 106"/>
                <a:gd name="T36" fmla="*/ 63 w 76"/>
                <a:gd name="T37" fmla="*/ 96 h 106"/>
                <a:gd name="T38" fmla="*/ 72 w 76"/>
                <a:gd name="T39" fmla="*/ 78 h 106"/>
                <a:gd name="T40" fmla="*/ 61 w 76"/>
                <a:gd name="T41" fmla="*/ 60 h 106"/>
                <a:gd name="T42" fmla="*/ 37 w 76"/>
                <a:gd name="T43" fmla="*/ 51 h 106"/>
                <a:gd name="T44" fmla="*/ 14 w 76"/>
                <a:gd name="T45" fmla="*/ 44 h 106"/>
                <a:gd name="T46" fmla="*/ 2 w 76"/>
                <a:gd name="T47" fmla="*/ 25 h 106"/>
                <a:gd name="T48" fmla="*/ 13 w 76"/>
                <a:gd name="T49" fmla="*/ 6 h 106"/>
                <a:gd name="T50" fmla="*/ 37 w 76"/>
                <a:gd name="T51" fmla="*/ 0 h 106"/>
                <a:gd name="T52" fmla="*/ 62 w 76"/>
                <a:gd name="T53" fmla="*/ 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6" h="106">
                  <a:moveTo>
                    <a:pt x="62" y="8"/>
                  </a:moveTo>
                  <a:cubicBezTo>
                    <a:pt x="69" y="14"/>
                    <a:pt x="72" y="22"/>
                    <a:pt x="73" y="32"/>
                  </a:cubicBezTo>
                  <a:cubicBezTo>
                    <a:pt x="70" y="32"/>
                    <a:pt x="70" y="32"/>
                    <a:pt x="70" y="32"/>
                  </a:cubicBezTo>
                  <a:cubicBezTo>
                    <a:pt x="69" y="23"/>
                    <a:pt x="66" y="16"/>
                    <a:pt x="60" y="11"/>
                  </a:cubicBezTo>
                  <a:cubicBezTo>
                    <a:pt x="55" y="6"/>
                    <a:pt x="47" y="3"/>
                    <a:pt x="37" y="3"/>
                  </a:cubicBezTo>
                  <a:cubicBezTo>
                    <a:pt x="27" y="3"/>
                    <a:pt x="20" y="5"/>
                    <a:pt x="14" y="9"/>
                  </a:cubicBezTo>
                  <a:cubicBezTo>
                    <a:pt x="8" y="12"/>
                    <a:pt x="5" y="18"/>
                    <a:pt x="5" y="25"/>
                  </a:cubicBezTo>
                  <a:cubicBezTo>
                    <a:pt x="5" y="32"/>
                    <a:pt x="9" y="37"/>
                    <a:pt x="17" y="41"/>
                  </a:cubicBezTo>
                  <a:cubicBezTo>
                    <a:pt x="20" y="43"/>
                    <a:pt x="27" y="45"/>
                    <a:pt x="38" y="48"/>
                  </a:cubicBezTo>
                  <a:cubicBezTo>
                    <a:pt x="50" y="51"/>
                    <a:pt x="59" y="54"/>
                    <a:pt x="64" y="57"/>
                  </a:cubicBezTo>
                  <a:cubicBezTo>
                    <a:pt x="72" y="62"/>
                    <a:pt x="76" y="69"/>
                    <a:pt x="76" y="78"/>
                  </a:cubicBezTo>
                  <a:cubicBezTo>
                    <a:pt x="76" y="87"/>
                    <a:pt x="72" y="94"/>
                    <a:pt x="65" y="99"/>
                  </a:cubicBezTo>
                  <a:cubicBezTo>
                    <a:pt x="58" y="103"/>
                    <a:pt x="49" y="106"/>
                    <a:pt x="38" y="106"/>
                  </a:cubicBezTo>
                  <a:cubicBezTo>
                    <a:pt x="27" y="106"/>
                    <a:pt x="18" y="103"/>
                    <a:pt x="12" y="97"/>
                  </a:cubicBezTo>
                  <a:cubicBezTo>
                    <a:pt x="5" y="91"/>
                    <a:pt x="1" y="82"/>
                    <a:pt x="0" y="70"/>
                  </a:cubicBezTo>
                  <a:cubicBezTo>
                    <a:pt x="3" y="70"/>
                    <a:pt x="3" y="70"/>
                    <a:pt x="3" y="70"/>
                  </a:cubicBezTo>
                  <a:cubicBezTo>
                    <a:pt x="4" y="81"/>
                    <a:pt x="8" y="89"/>
                    <a:pt x="14" y="94"/>
                  </a:cubicBezTo>
                  <a:cubicBezTo>
                    <a:pt x="20" y="100"/>
                    <a:pt x="28" y="102"/>
                    <a:pt x="38" y="102"/>
                  </a:cubicBezTo>
                  <a:cubicBezTo>
                    <a:pt x="48" y="102"/>
                    <a:pt x="56" y="100"/>
                    <a:pt x="63" y="96"/>
                  </a:cubicBezTo>
                  <a:cubicBezTo>
                    <a:pt x="69" y="91"/>
                    <a:pt x="72" y="86"/>
                    <a:pt x="72" y="78"/>
                  </a:cubicBezTo>
                  <a:cubicBezTo>
                    <a:pt x="72" y="70"/>
                    <a:pt x="69" y="64"/>
                    <a:pt x="61" y="60"/>
                  </a:cubicBezTo>
                  <a:cubicBezTo>
                    <a:pt x="57" y="57"/>
                    <a:pt x="49" y="54"/>
                    <a:pt x="37" y="51"/>
                  </a:cubicBezTo>
                  <a:cubicBezTo>
                    <a:pt x="25" y="48"/>
                    <a:pt x="18" y="46"/>
                    <a:pt x="14" y="44"/>
                  </a:cubicBezTo>
                  <a:cubicBezTo>
                    <a:pt x="6" y="39"/>
                    <a:pt x="2" y="33"/>
                    <a:pt x="2" y="25"/>
                  </a:cubicBezTo>
                  <a:cubicBezTo>
                    <a:pt x="2" y="17"/>
                    <a:pt x="6" y="10"/>
                    <a:pt x="13" y="6"/>
                  </a:cubicBezTo>
                  <a:cubicBezTo>
                    <a:pt x="19" y="2"/>
                    <a:pt x="27" y="0"/>
                    <a:pt x="37" y="0"/>
                  </a:cubicBezTo>
                  <a:cubicBezTo>
                    <a:pt x="48" y="0"/>
                    <a:pt x="56" y="3"/>
                    <a:pt x="62" y="8"/>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12">
              <a:extLst>
                <a:ext uri="{FF2B5EF4-FFF2-40B4-BE49-F238E27FC236}">
                  <a16:creationId xmlns:a16="http://schemas.microsoft.com/office/drawing/2014/main" id="{FC456ECE-DD6A-4619-93C4-2C06F1931332}"/>
                </a:ext>
              </a:extLst>
            </p:cNvPr>
            <p:cNvSpPr>
              <a:spLocks/>
            </p:cNvSpPr>
            <p:nvPr/>
          </p:nvSpPr>
          <p:spPr bwMode="auto">
            <a:xfrm>
              <a:off x="3899" y="1942"/>
              <a:ext cx="96" cy="179"/>
            </a:xfrm>
            <a:custGeom>
              <a:avLst/>
              <a:gdLst>
                <a:gd name="T0" fmla="*/ 53 w 56"/>
                <a:gd name="T1" fmla="*/ 0 h 104"/>
                <a:gd name="T2" fmla="*/ 56 w 56"/>
                <a:gd name="T3" fmla="*/ 0 h 104"/>
                <a:gd name="T4" fmla="*/ 56 w 56"/>
                <a:gd name="T5" fmla="*/ 70 h 104"/>
                <a:gd name="T6" fmla="*/ 50 w 56"/>
                <a:gd name="T7" fmla="*/ 94 h 104"/>
                <a:gd name="T8" fmla="*/ 27 w 56"/>
                <a:gd name="T9" fmla="*/ 104 h 104"/>
                <a:gd name="T10" fmla="*/ 8 w 56"/>
                <a:gd name="T11" fmla="*/ 97 h 104"/>
                <a:gd name="T12" fmla="*/ 0 w 56"/>
                <a:gd name="T13" fmla="*/ 75 h 104"/>
                <a:gd name="T14" fmla="*/ 0 w 56"/>
                <a:gd name="T15" fmla="*/ 70 h 104"/>
                <a:gd name="T16" fmla="*/ 3 w 56"/>
                <a:gd name="T17" fmla="*/ 70 h 104"/>
                <a:gd name="T18" fmla="*/ 3 w 56"/>
                <a:gd name="T19" fmla="*/ 75 h 104"/>
                <a:gd name="T20" fmla="*/ 27 w 56"/>
                <a:gd name="T21" fmla="*/ 100 h 104"/>
                <a:gd name="T22" fmla="*/ 47 w 56"/>
                <a:gd name="T23" fmla="*/ 92 h 104"/>
                <a:gd name="T24" fmla="*/ 53 w 56"/>
                <a:gd name="T25" fmla="*/ 70 h 104"/>
                <a:gd name="T26" fmla="*/ 53 w 56"/>
                <a:gd name="T2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04">
                  <a:moveTo>
                    <a:pt x="53" y="0"/>
                  </a:moveTo>
                  <a:cubicBezTo>
                    <a:pt x="56" y="0"/>
                    <a:pt x="56" y="0"/>
                    <a:pt x="56" y="0"/>
                  </a:cubicBezTo>
                  <a:cubicBezTo>
                    <a:pt x="56" y="70"/>
                    <a:pt x="56" y="70"/>
                    <a:pt x="56" y="70"/>
                  </a:cubicBezTo>
                  <a:cubicBezTo>
                    <a:pt x="56" y="80"/>
                    <a:pt x="54" y="88"/>
                    <a:pt x="50" y="94"/>
                  </a:cubicBezTo>
                  <a:cubicBezTo>
                    <a:pt x="45" y="100"/>
                    <a:pt x="37" y="104"/>
                    <a:pt x="27" y="104"/>
                  </a:cubicBezTo>
                  <a:cubicBezTo>
                    <a:pt x="19" y="104"/>
                    <a:pt x="12" y="101"/>
                    <a:pt x="8" y="97"/>
                  </a:cubicBezTo>
                  <a:cubicBezTo>
                    <a:pt x="2" y="92"/>
                    <a:pt x="0" y="84"/>
                    <a:pt x="0" y="75"/>
                  </a:cubicBezTo>
                  <a:cubicBezTo>
                    <a:pt x="0" y="70"/>
                    <a:pt x="0" y="70"/>
                    <a:pt x="0" y="70"/>
                  </a:cubicBezTo>
                  <a:cubicBezTo>
                    <a:pt x="3" y="70"/>
                    <a:pt x="3" y="70"/>
                    <a:pt x="3" y="70"/>
                  </a:cubicBezTo>
                  <a:cubicBezTo>
                    <a:pt x="3" y="75"/>
                    <a:pt x="3" y="75"/>
                    <a:pt x="3" y="75"/>
                  </a:cubicBezTo>
                  <a:cubicBezTo>
                    <a:pt x="3" y="92"/>
                    <a:pt x="11" y="100"/>
                    <a:pt x="27" y="100"/>
                  </a:cubicBezTo>
                  <a:cubicBezTo>
                    <a:pt x="36" y="100"/>
                    <a:pt x="43" y="97"/>
                    <a:pt x="47" y="92"/>
                  </a:cubicBezTo>
                  <a:cubicBezTo>
                    <a:pt x="51" y="87"/>
                    <a:pt x="53" y="80"/>
                    <a:pt x="53" y="70"/>
                  </a:cubicBezTo>
                  <a:lnTo>
                    <a:pt x="53"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13">
              <a:extLst>
                <a:ext uri="{FF2B5EF4-FFF2-40B4-BE49-F238E27FC236}">
                  <a16:creationId xmlns:a16="http://schemas.microsoft.com/office/drawing/2014/main" id="{517ABCCD-5B62-4773-BF0B-4B08A72ED8BA}"/>
                </a:ext>
              </a:extLst>
            </p:cNvPr>
            <p:cNvSpPr>
              <a:spLocks/>
            </p:cNvSpPr>
            <p:nvPr/>
          </p:nvSpPr>
          <p:spPr bwMode="auto">
            <a:xfrm>
              <a:off x="4019" y="1942"/>
              <a:ext cx="142" cy="175"/>
            </a:xfrm>
            <a:custGeom>
              <a:avLst/>
              <a:gdLst>
                <a:gd name="T0" fmla="*/ 0 w 142"/>
                <a:gd name="T1" fmla="*/ 0 h 175"/>
                <a:gd name="T2" fmla="*/ 142 w 142"/>
                <a:gd name="T3" fmla="*/ 0 h 175"/>
                <a:gd name="T4" fmla="*/ 142 w 142"/>
                <a:gd name="T5" fmla="*/ 5 h 175"/>
                <a:gd name="T6" fmla="*/ 73 w 142"/>
                <a:gd name="T7" fmla="*/ 5 h 175"/>
                <a:gd name="T8" fmla="*/ 73 w 142"/>
                <a:gd name="T9" fmla="*/ 175 h 175"/>
                <a:gd name="T10" fmla="*/ 68 w 142"/>
                <a:gd name="T11" fmla="*/ 175 h 175"/>
                <a:gd name="T12" fmla="*/ 68 w 142"/>
                <a:gd name="T13" fmla="*/ 5 h 175"/>
                <a:gd name="T14" fmla="*/ 0 w 142"/>
                <a:gd name="T15" fmla="*/ 5 h 175"/>
                <a:gd name="T16" fmla="*/ 0 w 142"/>
                <a:gd name="T1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75">
                  <a:moveTo>
                    <a:pt x="0" y="0"/>
                  </a:moveTo>
                  <a:lnTo>
                    <a:pt x="142" y="0"/>
                  </a:lnTo>
                  <a:lnTo>
                    <a:pt x="142" y="5"/>
                  </a:lnTo>
                  <a:lnTo>
                    <a:pt x="73" y="5"/>
                  </a:lnTo>
                  <a:lnTo>
                    <a:pt x="73" y="175"/>
                  </a:lnTo>
                  <a:lnTo>
                    <a:pt x="68" y="175"/>
                  </a:lnTo>
                  <a:lnTo>
                    <a:pt x="68" y="5"/>
                  </a:lnTo>
                  <a:lnTo>
                    <a:pt x="0" y="5"/>
                  </a:ln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14">
              <a:extLst>
                <a:ext uri="{FF2B5EF4-FFF2-40B4-BE49-F238E27FC236}">
                  <a16:creationId xmlns:a16="http://schemas.microsoft.com/office/drawing/2014/main" id="{07EA4914-AC74-4EB8-9118-98D991690FD1}"/>
                </a:ext>
              </a:extLst>
            </p:cNvPr>
            <p:cNvSpPr>
              <a:spLocks/>
            </p:cNvSpPr>
            <p:nvPr/>
          </p:nvSpPr>
          <p:spPr bwMode="auto">
            <a:xfrm>
              <a:off x="4183" y="1942"/>
              <a:ext cx="130" cy="179"/>
            </a:xfrm>
            <a:custGeom>
              <a:avLst/>
              <a:gdLst>
                <a:gd name="T0" fmla="*/ 0 w 76"/>
                <a:gd name="T1" fmla="*/ 0 h 104"/>
                <a:gd name="T2" fmla="*/ 4 w 76"/>
                <a:gd name="T3" fmla="*/ 0 h 104"/>
                <a:gd name="T4" fmla="*/ 4 w 76"/>
                <a:gd name="T5" fmla="*/ 62 h 104"/>
                <a:gd name="T6" fmla="*/ 12 w 76"/>
                <a:gd name="T7" fmla="*/ 90 h 104"/>
                <a:gd name="T8" fmla="*/ 38 w 76"/>
                <a:gd name="T9" fmla="*/ 100 h 104"/>
                <a:gd name="T10" fmla="*/ 65 w 76"/>
                <a:gd name="T11" fmla="*/ 90 h 104"/>
                <a:gd name="T12" fmla="*/ 73 w 76"/>
                <a:gd name="T13" fmla="*/ 62 h 104"/>
                <a:gd name="T14" fmla="*/ 73 w 76"/>
                <a:gd name="T15" fmla="*/ 0 h 104"/>
                <a:gd name="T16" fmla="*/ 76 w 76"/>
                <a:gd name="T17" fmla="*/ 0 h 104"/>
                <a:gd name="T18" fmla="*/ 76 w 76"/>
                <a:gd name="T19" fmla="*/ 62 h 104"/>
                <a:gd name="T20" fmla="*/ 68 w 76"/>
                <a:gd name="T21" fmla="*/ 92 h 104"/>
                <a:gd name="T22" fmla="*/ 38 w 76"/>
                <a:gd name="T23" fmla="*/ 104 h 104"/>
                <a:gd name="T24" fmla="*/ 9 w 76"/>
                <a:gd name="T25" fmla="*/ 92 h 104"/>
                <a:gd name="T26" fmla="*/ 0 w 76"/>
                <a:gd name="T27" fmla="*/ 62 h 104"/>
                <a:gd name="T28" fmla="*/ 0 w 76"/>
                <a:gd name="T2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04">
                  <a:moveTo>
                    <a:pt x="0" y="0"/>
                  </a:moveTo>
                  <a:cubicBezTo>
                    <a:pt x="4" y="0"/>
                    <a:pt x="4" y="0"/>
                    <a:pt x="4" y="0"/>
                  </a:cubicBezTo>
                  <a:cubicBezTo>
                    <a:pt x="4" y="62"/>
                    <a:pt x="4" y="62"/>
                    <a:pt x="4" y="62"/>
                  </a:cubicBezTo>
                  <a:cubicBezTo>
                    <a:pt x="4" y="74"/>
                    <a:pt x="6" y="83"/>
                    <a:pt x="12" y="90"/>
                  </a:cubicBezTo>
                  <a:cubicBezTo>
                    <a:pt x="17" y="97"/>
                    <a:pt x="26" y="100"/>
                    <a:pt x="38" y="100"/>
                  </a:cubicBezTo>
                  <a:cubicBezTo>
                    <a:pt x="50" y="100"/>
                    <a:pt x="59" y="97"/>
                    <a:pt x="65" y="90"/>
                  </a:cubicBezTo>
                  <a:cubicBezTo>
                    <a:pt x="70" y="83"/>
                    <a:pt x="73" y="74"/>
                    <a:pt x="73" y="62"/>
                  </a:cubicBezTo>
                  <a:cubicBezTo>
                    <a:pt x="73" y="0"/>
                    <a:pt x="73" y="0"/>
                    <a:pt x="73" y="0"/>
                  </a:cubicBezTo>
                  <a:cubicBezTo>
                    <a:pt x="76" y="0"/>
                    <a:pt x="76" y="0"/>
                    <a:pt x="76" y="0"/>
                  </a:cubicBezTo>
                  <a:cubicBezTo>
                    <a:pt x="76" y="62"/>
                    <a:pt x="76" y="62"/>
                    <a:pt x="76" y="62"/>
                  </a:cubicBezTo>
                  <a:cubicBezTo>
                    <a:pt x="76" y="75"/>
                    <a:pt x="73" y="85"/>
                    <a:pt x="68" y="92"/>
                  </a:cubicBezTo>
                  <a:cubicBezTo>
                    <a:pt x="61" y="100"/>
                    <a:pt x="52" y="104"/>
                    <a:pt x="38" y="104"/>
                  </a:cubicBezTo>
                  <a:cubicBezTo>
                    <a:pt x="25" y="104"/>
                    <a:pt x="15" y="100"/>
                    <a:pt x="9" y="92"/>
                  </a:cubicBezTo>
                  <a:cubicBezTo>
                    <a:pt x="3" y="85"/>
                    <a:pt x="0" y="75"/>
                    <a:pt x="0" y="62"/>
                  </a:cubicBezTo>
                  <a:lnTo>
                    <a:pt x="0" y="0"/>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grpSp>
      <p:cxnSp>
        <p:nvCxnSpPr>
          <p:cNvPr id="18" name="直接连接符 17">
            <a:extLst>
              <a:ext uri="{FF2B5EF4-FFF2-40B4-BE49-F238E27FC236}">
                <a16:creationId xmlns:a16="http://schemas.microsoft.com/office/drawing/2014/main" id="{C4FDD588-6689-4C92-A238-94D5AB9E6310}"/>
              </a:ext>
            </a:extLst>
          </p:cNvPr>
          <p:cNvCxnSpPr>
            <a:cxnSpLocks/>
            <a:stCxn id="10" idx="36"/>
          </p:cNvCxnSpPr>
          <p:nvPr/>
        </p:nvCxnSpPr>
        <p:spPr>
          <a:xfrm flipH="1" flipV="1">
            <a:off x="6" y="672215"/>
            <a:ext cx="9605838" cy="786"/>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9" name="图片 18" descr="文本&#10;&#10;中度可信度描述已自动生成">
            <a:extLst>
              <a:ext uri="{FF2B5EF4-FFF2-40B4-BE49-F238E27FC236}">
                <a16:creationId xmlns:a16="http://schemas.microsoft.com/office/drawing/2014/main" id="{3D26FA95-DC57-4F76-B973-3EAC95F1D93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0" y="6296878"/>
            <a:ext cx="1706880" cy="561122"/>
          </a:xfrm>
          <a:prstGeom prst="rect">
            <a:avLst/>
          </a:prstGeom>
        </p:spPr>
      </p:pic>
      <p:sp>
        <p:nvSpPr>
          <p:cNvPr id="23" name="副标题 22">
            <a:extLst>
              <a:ext uri="{FF2B5EF4-FFF2-40B4-BE49-F238E27FC236}">
                <a16:creationId xmlns:a16="http://schemas.microsoft.com/office/drawing/2014/main" id="{7794685A-192B-F7A0-41AA-C4A82B006430}"/>
              </a:ext>
            </a:extLst>
          </p:cNvPr>
          <p:cNvSpPr>
            <a:spLocks noGrp="1"/>
          </p:cNvSpPr>
          <p:nvPr>
            <p:ph type="subTitle" idx="1"/>
          </p:nvPr>
        </p:nvSpPr>
        <p:spPr>
          <a:xfrm>
            <a:off x="1202165" y="5098020"/>
            <a:ext cx="9774967" cy="649757"/>
          </a:xfrm>
        </p:spPr>
        <p:txBody>
          <a:bodyPr>
            <a:noAutofit/>
          </a:bodyPr>
          <a:lstStyle/>
          <a:p>
            <a:r>
              <a:rPr lang="zh-CN" altLang="en-US" sz="2200" dirty="0">
                <a:latin typeface="Times New Roman" panose="02020603050405020304" pitchFamily="18" charset="0"/>
              </a:rPr>
              <a:t>The 2024 Conference on Empirical Methods in Natural Language Processing November 12-1</a:t>
            </a:r>
            <a:r>
              <a:rPr lang="en-US" altLang="zh-CN" sz="2200" dirty="0">
                <a:latin typeface="Times New Roman" panose="02020603050405020304" pitchFamily="18" charset="0"/>
              </a:rPr>
              <a:t>6,</a:t>
            </a:r>
            <a:r>
              <a:rPr lang="zh-CN" altLang="en-US" sz="2200" dirty="0">
                <a:latin typeface="Times New Roman" panose="02020603050405020304" pitchFamily="18" charset="0"/>
              </a:rPr>
              <a:t> Miami, </a:t>
            </a:r>
            <a:r>
              <a:rPr lang="en-US" altLang="zh-CN" sz="2200" dirty="0">
                <a:latin typeface="Times New Roman" panose="02020603050405020304" pitchFamily="18" charset="0"/>
              </a:rPr>
              <a:t>F</a:t>
            </a:r>
            <a:r>
              <a:rPr lang="zh-CN" altLang="en-US" sz="2200" dirty="0">
                <a:latin typeface="Times New Roman" panose="02020603050405020304" pitchFamily="18" charset="0"/>
              </a:rPr>
              <a:t>lorida</a:t>
            </a:r>
          </a:p>
        </p:txBody>
      </p:sp>
      <p:sp>
        <p:nvSpPr>
          <p:cNvPr id="27" name="文本框 26">
            <a:extLst>
              <a:ext uri="{FF2B5EF4-FFF2-40B4-BE49-F238E27FC236}">
                <a16:creationId xmlns:a16="http://schemas.microsoft.com/office/drawing/2014/main" id="{37242BEB-8AB5-E632-F71B-E2FF9FBB4610}"/>
              </a:ext>
            </a:extLst>
          </p:cNvPr>
          <p:cNvSpPr txBox="1"/>
          <p:nvPr/>
        </p:nvSpPr>
        <p:spPr>
          <a:xfrm>
            <a:off x="7361583" y="6359445"/>
            <a:ext cx="4830417" cy="369332"/>
          </a:xfrm>
          <a:prstGeom prst="rect">
            <a:avLst/>
          </a:prstGeom>
          <a:noFill/>
        </p:spPr>
        <p:txBody>
          <a:bodyPr wrap="square">
            <a:spAutoFit/>
          </a:bodyPr>
          <a:lstStyle/>
          <a:p>
            <a:pPr algn="r"/>
            <a:r>
              <a:rPr lang="en-US" altLang="zh-CN" dirty="0">
                <a:solidFill>
                  <a:schemeClr val="bg1"/>
                </a:solidFill>
                <a:latin typeface="Times New Roman" panose="02020603050405020304" pitchFamily="18" charset="0"/>
                <a:cs typeface="Times New Roman" panose="02020603050405020304" pitchFamily="18" charset="0"/>
              </a:rPr>
              <a:t>https://arxiv.org/pdf/2402.11819</a:t>
            </a:r>
            <a:endParaRPr lang="fr-FR" altLang="zh-CN"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文本框 1">
                <a:extLst>
                  <a:ext uri="{FF2B5EF4-FFF2-40B4-BE49-F238E27FC236}">
                    <a16:creationId xmlns:a16="http://schemas.microsoft.com/office/drawing/2014/main" id="{71B30136-77D6-D3BA-5198-6550EB8A0139}"/>
                  </a:ext>
                </a:extLst>
              </p:cNvPr>
              <p:cNvSpPr txBox="1"/>
              <p:nvPr/>
            </p:nvSpPr>
            <p:spPr>
              <a:xfrm>
                <a:off x="-6352" y="1503960"/>
                <a:ext cx="12191999" cy="3116879"/>
              </a:xfrm>
              <a:prstGeom prst="rect">
                <a:avLst/>
              </a:prstGeom>
              <a:noFill/>
            </p:spPr>
            <p:txBody>
              <a:bodyPr wrap="square">
                <a:spAutoFit/>
              </a:bodyPr>
              <a:lstStyle/>
              <a:p>
                <a:pPr algn="ctr">
                  <a:spcAft>
                    <a:spcPts val="2400"/>
                  </a:spcAft>
                </a:pPr>
                <a:r>
                  <a:rPr lang="en-US" altLang="zh-CN" sz="3200" b="1" dirty="0">
                    <a:latin typeface="Times New Roman" panose="02020603050405020304" pitchFamily="18" charset="0"/>
                    <a:cs typeface="Times New Roman" panose="02020603050405020304" pitchFamily="18" charset="0"/>
                  </a:rPr>
                  <a:t>Head-wise Shareable Attention for Large Language Models</a:t>
                </a:r>
              </a:p>
              <a:p>
                <a:pPr algn="ctr"/>
                <a14:m>
                  <m:oMath xmlns:m="http://schemas.openxmlformats.org/officeDocument/2006/math">
                    <m:sSup>
                      <m:sSupPr>
                        <m:ctrlPr>
                          <a:rPr lang="fr-FR" altLang="zh-CN" sz="2400" b="1" i="1" dirty="0">
                            <a:latin typeface="Cambria Math" panose="02040503050406030204" pitchFamily="18" charset="0"/>
                          </a:rPr>
                        </m:ctrlPr>
                      </m:sSupPr>
                      <m:e>
                        <m:r>
                          <a:rPr lang="fr-FR" altLang="zh-CN" sz="2400" b="1" i="1" dirty="0" smtClean="0">
                            <a:latin typeface="Cambria Math" panose="02040503050406030204" pitchFamily="18" charset="0"/>
                          </a:rPr>
                          <m:t>𝐙𝐨𝐮𝐲𝐢𝐧𝐠</m:t>
                        </m:r>
                        <m:r>
                          <a:rPr lang="en-US" altLang="zh-CN" sz="2400" b="1" dirty="0" smtClean="0">
                            <a:latin typeface="Cambria Math" panose="02040503050406030204" pitchFamily="18" charset="0"/>
                          </a:rPr>
                          <m:t> </m:t>
                        </m:r>
                        <m:r>
                          <a:rPr lang="fr-FR" altLang="zh-CN" sz="2400" b="1" i="1" dirty="0" smtClean="0">
                            <a:latin typeface="Cambria Math" panose="02040503050406030204" pitchFamily="18" charset="0"/>
                          </a:rPr>
                          <m:t>𝐂𝐚𝐨</m:t>
                        </m:r>
                      </m:e>
                      <m:sup>
                        <m:r>
                          <a:rPr lang="en-US" altLang="zh-CN" sz="2400" b="1" i="1" dirty="0" smtClean="0">
                            <a:latin typeface="Cambria Math" panose="02040503050406030204" pitchFamily="18" charset="0"/>
                          </a:rPr>
                          <m:t>𝟏</m:t>
                        </m:r>
                        <m:r>
                          <a:rPr lang="en-US" altLang="zh-CN" sz="2400" b="1" dirty="0" smtClean="0">
                            <a:latin typeface="Cambria Math" panose="02040503050406030204" pitchFamily="18" charset="0"/>
                          </a:rPr>
                          <m:t>,</m:t>
                        </m:r>
                        <m:r>
                          <a:rPr lang="en-US" altLang="zh-CN" sz="2400" b="1" i="1" dirty="0" smtClean="0">
                            <a:latin typeface="Cambria Math" panose="02040503050406030204" pitchFamily="18" charset="0"/>
                          </a:rPr>
                          <m:t>𝟐</m:t>
                        </m:r>
                        <m:r>
                          <a:rPr lang="en-US" altLang="zh-CN" sz="2400" b="1" dirty="0" smtClean="0">
                            <a:latin typeface="Cambria Math" panose="02040503050406030204" pitchFamily="18" charset="0"/>
                          </a:rPr>
                          <m:t>,</m:t>
                        </m:r>
                        <m:r>
                          <a:rPr lang="en-US" altLang="zh-CN" sz="2400" b="1" i="1" dirty="0" smtClean="0">
                            <a:latin typeface="Cambria Math" panose="02040503050406030204" pitchFamily="18" charset="0"/>
                          </a:rPr>
                          <m:t>𝟑</m:t>
                        </m:r>
                      </m:sup>
                    </m:sSup>
                  </m:oMath>
                </a14:m>
                <a:r>
                  <a:rPr lang="fr-FR" altLang="zh-CN" sz="2400" b="1"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fr-FR" altLang="zh-CN" sz="2400" b="1" i="1" dirty="0">
                            <a:latin typeface="Cambria Math" panose="02040503050406030204" pitchFamily="18" charset="0"/>
                          </a:rPr>
                        </m:ctrlPr>
                      </m:sSupPr>
                      <m:e>
                        <m:r>
                          <m:rPr>
                            <m:sty m:val="p"/>
                          </m:rPr>
                          <a:rPr lang="fr-FR" altLang="zh-CN" sz="2400" b="1" dirty="0" smtClean="0">
                            <a:latin typeface="Cambria Math" panose="02040503050406030204" pitchFamily="18" charset="0"/>
                          </a:rPr>
                          <m:t>Yifei</m:t>
                        </m:r>
                        <m:r>
                          <a:rPr lang="fr-FR" altLang="zh-CN" sz="2400" b="1" dirty="0" smtClean="0">
                            <a:latin typeface="Cambria Math" panose="02040503050406030204" pitchFamily="18" charset="0"/>
                          </a:rPr>
                          <m:t> </m:t>
                        </m:r>
                        <m:r>
                          <m:rPr>
                            <m:sty m:val="p"/>
                          </m:rPr>
                          <a:rPr lang="fr-FR" altLang="zh-CN" sz="2400" b="1" dirty="0" smtClean="0">
                            <a:latin typeface="Cambria Math" panose="02040503050406030204" pitchFamily="18" charset="0"/>
                          </a:rPr>
                          <m:t>Yang</m:t>
                        </m:r>
                      </m:e>
                      <m:sup>
                        <m:r>
                          <a:rPr lang="en-US" altLang="zh-CN" sz="2400" b="1" dirty="0" smtClean="0">
                            <a:latin typeface="Cambria Math" panose="02040503050406030204" pitchFamily="18" charset="0"/>
                          </a:rPr>
                          <m:t>1,2,3</m:t>
                        </m:r>
                      </m:sup>
                    </m:sSup>
                  </m:oMath>
                </a14:m>
                <a:r>
                  <a:rPr lang="fr-FR" altLang="zh-CN" sz="2400" b="1"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fr-FR" altLang="zh-CN" sz="2400" b="1" i="1" dirty="0">
                            <a:latin typeface="Cambria Math" panose="02040503050406030204" pitchFamily="18" charset="0"/>
                          </a:rPr>
                        </m:ctrlPr>
                      </m:sSupPr>
                      <m:e>
                        <m:r>
                          <m:rPr>
                            <m:sty m:val="p"/>
                          </m:rPr>
                          <a:rPr lang="fr-FR" altLang="zh-CN" sz="2400" b="1" dirty="0" smtClean="0">
                            <a:latin typeface="Cambria Math" panose="02040503050406030204" pitchFamily="18" charset="0"/>
                          </a:rPr>
                          <m:t>Hai</m:t>
                        </m:r>
                        <m:r>
                          <a:rPr lang="fr-FR" altLang="zh-CN" sz="2400" b="1" dirty="0" smtClean="0">
                            <a:latin typeface="Cambria Math" panose="02040503050406030204" pitchFamily="18" charset="0"/>
                          </a:rPr>
                          <m:t> </m:t>
                        </m:r>
                        <m:r>
                          <m:rPr>
                            <m:sty m:val="p"/>
                          </m:rPr>
                          <a:rPr lang="fr-FR" altLang="zh-CN" sz="2400" b="1" dirty="0" smtClean="0">
                            <a:latin typeface="Cambria Math" panose="02040503050406030204" pitchFamily="18" charset="0"/>
                          </a:rPr>
                          <m:t>Zhao</m:t>
                        </m:r>
                      </m:e>
                      <m:sup>
                        <m:r>
                          <a:rPr lang="en-US" altLang="zh-CN" sz="2400" b="1" dirty="0" smtClean="0">
                            <a:latin typeface="Cambria Math" panose="02040503050406030204" pitchFamily="18" charset="0"/>
                          </a:rPr>
                          <m:t>1,2,3,∗</m:t>
                        </m:r>
                      </m:sup>
                    </m:sSup>
                  </m:oMath>
                </a14:m>
                <a:br>
                  <a:rPr lang="fr-FR" altLang="zh-CN" sz="2400" b="1" dirty="0">
                    <a:latin typeface="Times New Roman" panose="02020603050405020304" pitchFamily="18" charset="0"/>
                  </a:rPr>
                </a:br>
                <a14:m>
                  <m:oMath xmlns:m="http://schemas.openxmlformats.org/officeDocument/2006/math">
                    <m:sSup>
                      <m:sSupPr>
                        <m:ctrlPr>
                          <a:rPr lang="fr-FR" altLang="zh-CN" sz="2400" b="1" i="1">
                            <a:latin typeface="Cambria Math" panose="02040503050406030204" pitchFamily="18" charset="0"/>
                          </a:rPr>
                        </m:ctrlPr>
                      </m:sSupPr>
                      <m:e>
                        <m:r>
                          <a:rPr lang="en-US" altLang="zh-CN" sz="2400" b="1">
                            <a:latin typeface="Cambria Math" panose="02040503050406030204" pitchFamily="18" charset="0"/>
                          </a:rPr>
                          <m:t> </m:t>
                        </m:r>
                      </m:e>
                      <m:sup>
                        <m:r>
                          <a:rPr lang="en-US" altLang="zh-CN" sz="2400" b="1">
                            <a:latin typeface="Cambria Math" panose="02040503050406030204" pitchFamily="18" charset="0"/>
                          </a:rPr>
                          <m:t>1</m:t>
                        </m:r>
                      </m:sup>
                    </m:sSup>
                  </m:oMath>
                </a14:m>
                <a:r>
                  <a:rPr lang="fr-FR" altLang="zh-CN" sz="2400" dirty="0">
                    <a:latin typeface="Times New Roman" panose="02020603050405020304" pitchFamily="18" charset="0"/>
                  </a:rPr>
                  <a:t>Department of Computer Science and Engineering, Shanghai Jiao Tong University</a:t>
                </a:r>
              </a:p>
              <a:p>
                <a:pPr algn="ctr"/>
                <a14:m>
                  <m:oMath xmlns:m="http://schemas.openxmlformats.org/officeDocument/2006/math">
                    <m:sSup>
                      <m:sSupPr>
                        <m:ctrlPr>
                          <a:rPr lang="fr-FR" altLang="zh-CN" sz="2400" i="1">
                            <a:latin typeface="Cambria Math" panose="02040503050406030204" pitchFamily="18" charset="0"/>
                          </a:rPr>
                        </m:ctrlPr>
                      </m:sSupPr>
                      <m:e>
                        <m:r>
                          <a:rPr lang="en-US" altLang="zh-CN" sz="2400" b="0">
                            <a:latin typeface="Cambria Math" panose="02040503050406030204" pitchFamily="18" charset="0"/>
                          </a:rPr>
                          <m:t> </m:t>
                        </m:r>
                      </m:e>
                      <m:sup>
                        <m:r>
                          <a:rPr lang="en-US" altLang="zh-CN" sz="2400" b="0">
                            <a:latin typeface="Cambria Math" panose="02040503050406030204" pitchFamily="18" charset="0"/>
                          </a:rPr>
                          <m:t>2</m:t>
                        </m:r>
                      </m:sup>
                    </m:sSup>
                  </m:oMath>
                </a14:m>
                <a:r>
                  <a:rPr lang="en-US" altLang="zh-CN" sz="2400" dirty="0">
                    <a:latin typeface="Times New Roman" panose="02020603050405020304" pitchFamily="18" charset="0"/>
                  </a:rPr>
                  <a:t>Key Laboratory of Shanghai Education Commission for Intelligent Interaction </a:t>
                </a:r>
              </a:p>
              <a:p>
                <a:pPr algn="ctr"/>
                <a:r>
                  <a:rPr lang="en-US" altLang="zh-CN" sz="2400" dirty="0">
                    <a:latin typeface="Times New Roman" panose="02020603050405020304" pitchFamily="18" charset="0"/>
                  </a:rPr>
                  <a:t>and Cognitive Engineering, Shanghai Jiao Tong University</a:t>
                </a:r>
              </a:p>
              <a:p>
                <a:pPr algn="ctr"/>
                <a14:m>
                  <m:oMath xmlns:m="http://schemas.openxmlformats.org/officeDocument/2006/math">
                    <m:sSup>
                      <m:sSupPr>
                        <m:ctrlPr>
                          <a:rPr lang="fr-FR" altLang="zh-CN" sz="2400" i="1">
                            <a:latin typeface="Cambria Math" panose="02040503050406030204" pitchFamily="18" charset="0"/>
                          </a:rPr>
                        </m:ctrlPr>
                      </m:sSupPr>
                      <m:e>
                        <m:r>
                          <a:rPr lang="en-US" altLang="zh-CN" sz="2400" b="0">
                            <a:latin typeface="Cambria Math" panose="02040503050406030204" pitchFamily="18" charset="0"/>
                          </a:rPr>
                          <m:t> </m:t>
                        </m:r>
                      </m:e>
                      <m:sup>
                        <m:r>
                          <a:rPr lang="en-US" altLang="zh-CN" sz="2400" b="0">
                            <a:latin typeface="Cambria Math" panose="02040503050406030204" pitchFamily="18" charset="0"/>
                          </a:rPr>
                          <m:t>3</m:t>
                        </m:r>
                      </m:sup>
                    </m:sSup>
                  </m:oMath>
                </a14:m>
                <a:r>
                  <a:rPr lang="en-US" altLang="zh-CN" sz="2400" dirty="0">
                    <a:latin typeface="Times New Roman" panose="02020603050405020304" pitchFamily="18" charset="0"/>
                  </a:rPr>
                  <a:t>Shanghai Key Laboratory of Trusted Data Circulation and Governance in Web3</a:t>
                </a:r>
              </a:p>
              <a:p>
                <a:pPr algn="ctr"/>
                <a:r>
                  <a:rPr lang="fr-FR" altLang="zh-CN" sz="2400" dirty="0">
                    <a:latin typeface="Times New Roman" panose="02020603050405020304" pitchFamily="18" charset="0"/>
                    <a:cs typeface="Times New Roman" panose="02020603050405020304" pitchFamily="18" charset="0"/>
                  </a:rPr>
                  <a:t>{zouyingcao,yifeiyang}@sjtu.edu.cn, zhaohai@cs.sjtu.edu.cn</a:t>
                </a:r>
                <a:endParaRPr lang="zh-CN" altLang="en-US" sz="2400" dirty="0">
                  <a:latin typeface="Times New Roman" panose="02020603050405020304" pitchFamily="18" charset="0"/>
                  <a:cs typeface="Times New Roman" panose="02020603050405020304" pitchFamily="18" charset="0"/>
                </a:endParaRPr>
              </a:p>
            </p:txBody>
          </p:sp>
        </mc:Choice>
        <mc:Fallback>
          <p:sp>
            <p:nvSpPr>
              <p:cNvPr id="2" name="文本框 1">
                <a:extLst>
                  <a:ext uri="{FF2B5EF4-FFF2-40B4-BE49-F238E27FC236}">
                    <a16:creationId xmlns:a16="http://schemas.microsoft.com/office/drawing/2014/main" id="{71B30136-77D6-D3BA-5198-6550EB8A0139}"/>
                  </a:ext>
                </a:extLst>
              </p:cNvPr>
              <p:cNvSpPr txBox="1">
                <a:spLocks noRot="1" noChangeAspect="1" noMove="1" noResize="1" noEditPoints="1" noAdjustHandles="1" noChangeArrowheads="1" noChangeShapeType="1" noTextEdit="1"/>
              </p:cNvSpPr>
              <p:nvPr/>
            </p:nvSpPr>
            <p:spPr>
              <a:xfrm>
                <a:off x="-6352" y="1503960"/>
                <a:ext cx="12191999" cy="3116879"/>
              </a:xfrm>
              <a:prstGeom prst="rect">
                <a:avLst/>
              </a:prstGeom>
              <a:blipFill>
                <a:blip r:embed="rId7"/>
                <a:stretch>
                  <a:fillRect t="-2740" b="-3718"/>
                </a:stretch>
              </a:blipFill>
            </p:spPr>
            <p:txBody>
              <a:bodyPr/>
              <a:lstStyle/>
              <a:p>
                <a:r>
                  <a:rPr lang="zh-CN" altLang="en-US">
                    <a:noFill/>
                  </a:rPr>
                  <a:t> </a:t>
                </a:r>
              </a:p>
            </p:txBody>
          </p:sp>
        </mc:Fallback>
      </mc:AlternateContent>
      <p:sp>
        <p:nvSpPr>
          <p:cNvPr id="5" name="AutoShape 4" descr="ACL Logo">
            <a:extLst>
              <a:ext uri="{FF2B5EF4-FFF2-40B4-BE49-F238E27FC236}">
                <a16:creationId xmlns:a16="http://schemas.microsoft.com/office/drawing/2014/main" id="{514235F8-F1F0-002F-79CE-B5FE64A407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038" name="Picture 14">
            <a:extLst>
              <a:ext uri="{FF2B5EF4-FFF2-40B4-BE49-F238E27FC236}">
                <a16:creationId xmlns:a16="http://schemas.microsoft.com/office/drawing/2014/main" id="{53177791-C77B-6837-AB98-9BAC037619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62" y="73696"/>
            <a:ext cx="917943" cy="516343"/>
          </a:xfrm>
          <a:prstGeom prst="rect">
            <a:avLst/>
          </a:prstGeom>
          <a:noFill/>
          <a:extLst>
            <a:ext uri="{909E8E84-426E-40DD-AFC4-6F175D3DCCD1}">
              <a14:hiddenFill xmlns:a14="http://schemas.microsoft.com/office/drawing/2010/main">
                <a:solidFill>
                  <a:srgbClr val="FFFFFF"/>
                </a:solidFill>
              </a14:hiddenFill>
            </a:ext>
          </a:extLst>
        </p:spPr>
      </p:pic>
      <p:pic>
        <p:nvPicPr>
          <p:cNvPr id="24" name="图形 23">
            <a:extLst>
              <a:ext uri="{FF2B5EF4-FFF2-40B4-BE49-F238E27FC236}">
                <a16:creationId xmlns:a16="http://schemas.microsoft.com/office/drawing/2014/main" id="{0C4F640C-7156-C99E-E8CD-E395592AB29A}"/>
              </a:ext>
            </a:extLst>
          </p:cNvPr>
          <p:cNvPicPr>
            <a:picLocks noChangeAspect="1"/>
          </p:cNvPicPr>
          <p:nvPr/>
        </p:nvPicPr>
        <p:blipFill>
          <a:blip r:embed="rId9">
            <a:extLst>
              <a:ext uri="{96DAC541-7B7A-43D3-8B79-37D633B846F1}">
                <asvg:svgBlip xmlns:asvg="http://schemas.microsoft.com/office/drawing/2016/SVG/main" r:embed="rId10"/>
              </a:ext>
            </a:extLst>
          </a:blip>
          <a:srcRect l="21471" t="13579" r="19633" b="43102"/>
          <a:stretch/>
        </p:blipFill>
        <p:spPr>
          <a:xfrm>
            <a:off x="1052333" y="-17605"/>
            <a:ext cx="662212" cy="688883"/>
          </a:xfrm>
          <a:prstGeom prst="rect">
            <a:avLst/>
          </a:prstGeom>
        </p:spPr>
      </p:pic>
    </p:spTree>
    <p:extLst>
      <p:ext uri="{BB962C8B-B14F-4D97-AF65-F5344CB8AC3E}">
        <p14:creationId xmlns:p14="http://schemas.microsoft.com/office/powerpoint/2010/main" val="2554813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11418-C8D9-3FF5-6785-BEA3F619A36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2CB029B-A78D-6C0D-31CC-2CEA66CA7088}"/>
              </a:ext>
            </a:extLst>
          </p:cNvPr>
          <p:cNvSpPr>
            <a:spLocks noGrp="1"/>
          </p:cNvSpPr>
          <p:nvPr>
            <p:ph type="title"/>
          </p:nvPr>
        </p:nvSpPr>
        <p:spPr/>
        <p:txBody>
          <a:bodyPr/>
          <a:lstStyle/>
          <a:p>
            <a:r>
              <a:rPr lang="fr-FR" altLang="zh-CN" dirty="0">
                <a:latin typeface="Times New Roman" panose="02020603050405020304" pitchFamily="18" charset="0"/>
                <a:cs typeface="Times New Roman" panose="02020603050405020304" pitchFamily="18" charset="0"/>
              </a:rPr>
              <a:t>DirectShare &amp; PostShare</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37179D89-E784-44EB-18E7-BA22F115F032}"/>
              </a:ext>
            </a:extLst>
          </p:cNvPr>
          <p:cNvSpPr>
            <a:spLocks noGrp="1"/>
          </p:cNvSpPr>
          <p:nvPr>
            <p:ph type="sldNum" sz="quarter" idx="12"/>
          </p:nvPr>
        </p:nvSpPr>
        <p:spPr/>
        <p:txBody>
          <a:bodyPr/>
          <a:lstStyle/>
          <a:p>
            <a:fld id="{3ACD1EC8-6F57-41A7-99F1-FEDB2874BA2B}" type="slidenum">
              <a:rPr lang="zh-CN" altLang="en-US" smtClean="0"/>
              <a:t>10</a:t>
            </a:fld>
            <a:endParaRPr lang="zh-CN" altLang="en-US"/>
          </a:p>
        </p:txBody>
      </p:sp>
      <p:pic>
        <p:nvPicPr>
          <p:cNvPr id="9" name="图片 8">
            <a:extLst>
              <a:ext uri="{FF2B5EF4-FFF2-40B4-BE49-F238E27FC236}">
                <a16:creationId xmlns:a16="http://schemas.microsoft.com/office/drawing/2014/main" id="{3B01EE6A-5F9B-FF0B-7BC1-42E72DEE4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36" y="1269591"/>
            <a:ext cx="11767127" cy="3672279"/>
          </a:xfrm>
          <a:prstGeom prst="rect">
            <a:avLst/>
          </a:prstGeom>
        </p:spPr>
      </p:pic>
      <p:sp>
        <p:nvSpPr>
          <p:cNvPr id="13" name="文本框 12">
            <a:extLst>
              <a:ext uri="{FF2B5EF4-FFF2-40B4-BE49-F238E27FC236}">
                <a16:creationId xmlns:a16="http://schemas.microsoft.com/office/drawing/2014/main" id="{ADF99D9A-E958-C0AB-B498-C5975783F71C}"/>
              </a:ext>
            </a:extLst>
          </p:cNvPr>
          <p:cNvSpPr txBox="1"/>
          <p:nvPr/>
        </p:nvSpPr>
        <p:spPr>
          <a:xfrm>
            <a:off x="247650" y="4993863"/>
            <a:ext cx="11684000" cy="1477328"/>
          </a:xfrm>
          <a:prstGeom prst="rect">
            <a:avLst/>
          </a:prstGeom>
          <a:noFill/>
        </p:spPr>
        <p:txBody>
          <a:bodyPr wrap="square">
            <a:spAutoFit/>
          </a:bodyPr>
          <a:lstStyle/>
          <a:p>
            <a:pPr marL="342900" indent="-342900">
              <a:buFont typeface="Arial" panose="020B0604020202020204" pitchFamily="34" charset="0"/>
              <a:buChar char="•"/>
            </a:pPr>
            <a:r>
              <a:rPr lang="en-US" altLang="zh-CN" sz="2500" b="1" dirty="0" err="1">
                <a:latin typeface="Times New Roman" panose="02020603050405020304" pitchFamily="18" charset="0"/>
                <a:cs typeface="Times New Roman" panose="02020603050405020304" pitchFamily="18" charset="0"/>
              </a:rPr>
              <a:t>DirectShare</a:t>
            </a:r>
            <a:r>
              <a:rPr lang="en-US" altLang="zh-CN" sz="2500" b="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for each selected head pair, keep the weight values of the head in former layer unchanged and select to change the weight values of the head in latter layer. </a:t>
            </a:r>
          </a:p>
          <a:p>
            <a:pPr marL="342900" indent="-342900">
              <a:buFont typeface="Arial" panose="020B0604020202020204" pitchFamily="34" charset="0"/>
              <a:buChar char="•"/>
            </a:pPr>
            <a:r>
              <a:rPr lang="en-US" altLang="zh-CN" sz="2500" b="1" dirty="0" err="1">
                <a:latin typeface="Times New Roman" panose="02020603050405020304" pitchFamily="18" charset="0"/>
                <a:cs typeface="Times New Roman" panose="02020603050405020304" pitchFamily="18" charset="0"/>
              </a:rPr>
              <a:t>PostShare</a:t>
            </a:r>
            <a:r>
              <a:rPr lang="en-US" altLang="zh-CN" sz="2500" b="1" dirty="0">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softly align model weights via post-training, pushing selected weight matrices more similar. After the post-training process, the corresponding weight matrices can be shared as </a:t>
            </a:r>
            <a:r>
              <a:rPr lang="en-US" altLang="zh-CN" sz="2000" dirty="0" err="1">
                <a:solidFill>
                  <a:srgbClr val="000000"/>
                </a:solidFill>
                <a:latin typeface="Times New Roman" panose="02020603050405020304" pitchFamily="18" charset="0"/>
                <a:cs typeface="Times New Roman" panose="02020603050405020304" pitchFamily="18" charset="0"/>
              </a:rPr>
              <a:t>DirectShare</a:t>
            </a:r>
            <a:r>
              <a:rPr lang="en-US" altLang="zh-CN" sz="2000" dirty="0">
                <a:solidFill>
                  <a:srgbClr val="000000"/>
                </a:solidFill>
                <a:latin typeface="Times New Roman" panose="02020603050405020304" pitchFamily="18" charset="0"/>
                <a:cs typeface="Times New Roman" panose="02020603050405020304" pitchFamily="18" charset="0"/>
              </a:rPr>
              <a:t> does. </a:t>
            </a:r>
            <a:endParaRPr lang="zh-CN"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324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DF2AF-7071-B225-C4AC-8A7527819E4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ED60735-9BDF-AF37-703D-AD6EDB9AEA9A}"/>
              </a:ext>
            </a:extLst>
          </p:cNvPr>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Outline</a:t>
            </a:r>
            <a:endParaRPr lang="zh-CN" altLang="en-US" dirty="0"/>
          </a:p>
        </p:txBody>
      </p:sp>
      <p:sp>
        <p:nvSpPr>
          <p:cNvPr id="4" name="灯片编号占位符 3">
            <a:extLst>
              <a:ext uri="{FF2B5EF4-FFF2-40B4-BE49-F238E27FC236}">
                <a16:creationId xmlns:a16="http://schemas.microsoft.com/office/drawing/2014/main" id="{3FFBB24C-E88B-EC5A-9121-96C82161940F}"/>
              </a:ext>
            </a:extLst>
          </p:cNvPr>
          <p:cNvSpPr>
            <a:spLocks noGrp="1"/>
          </p:cNvSpPr>
          <p:nvPr>
            <p:ph type="sldNum" sz="quarter" idx="12"/>
          </p:nvPr>
        </p:nvSpPr>
        <p:spPr/>
        <p:txBody>
          <a:bodyPr/>
          <a:lstStyle/>
          <a:p>
            <a:fld id="{3ACD1EC8-6F57-41A7-99F1-FEDB2874BA2B}" type="slidenum">
              <a:rPr lang="zh-CN" altLang="en-US" smtClean="0"/>
              <a:t>11</a:t>
            </a:fld>
            <a:endParaRPr lang="zh-CN" altLang="en-US"/>
          </a:p>
        </p:txBody>
      </p:sp>
      <p:sp>
        <p:nvSpPr>
          <p:cNvPr id="5" name="内容占位符 4">
            <a:extLst>
              <a:ext uri="{FF2B5EF4-FFF2-40B4-BE49-F238E27FC236}">
                <a16:creationId xmlns:a16="http://schemas.microsoft.com/office/drawing/2014/main" id="{DEA200CD-9D92-65FC-2EF7-8106A13D2575}"/>
              </a:ext>
            </a:extLst>
          </p:cNvPr>
          <p:cNvSpPr>
            <a:spLocks noGrp="1"/>
          </p:cNvSpPr>
          <p:nvPr>
            <p:ph idx="1"/>
          </p:nvPr>
        </p:nvSpPr>
        <p:spPr>
          <a:xfrm>
            <a:off x="482600" y="1096963"/>
            <a:ext cx="11214100" cy="3598101"/>
          </a:xfrm>
          <a:prstGeom prst="rect">
            <a:avLst/>
          </a:prstGeom>
        </p:spPr>
        <p:txBody>
          <a:bodyPr wrap="square">
            <a:spAutoFit/>
          </a:bodyPr>
          <a:lstStyle/>
          <a:p>
            <a:pPr marL="457200" indent="-457200">
              <a:lnSpc>
                <a:spcPct val="130000"/>
              </a:lnSpc>
            </a:pPr>
            <a:r>
              <a:rPr lang="en-US" altLang="zh-CN" sz="40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Introduction</a:t>
            </a:r>
          </a:p>
          <a:p>
            <a:pPr marL="457200" indent="-457200">
              <a:lnSpc>
                <a:spcPct val="130000"/>
              </a:lnSpc>
            </a:pPr>
            <a:r>
              <a:rPr lang="en-US" altLang="zh-CN" sz="40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Motivation</a:t>
            </a:r>
          </a:p>
          <a:p>
            <a:pPr marL="457200" indent="-457200">
              <a:lnSpc>
                <a:spcPct val="130000"/>
              </a:lnSpc>
            </a:pPr>
            <a:r>
              <a:rPr lang="en-US" altLang="zh-CN" sz="40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Methodology</a:t>
            </a:r>
          </a:p>
          <a:p>
            <a:pPr marL="457200" indent="-457200">
              <a:lnSpc>
                <a:spcPct val="130000"/>
              </a:lnSpc>
            </a:pP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Experiments</a:t>
            </a:r>
          </a:p>
        </p:txBody>
      </p:sp>
    </p:spTree>
    <p:extLst>
      <p:ext uri="{BB962C8B-B14F-4D97-AF65-F5344CB8AC3E}">
        <p14:creationId xmlns:p14="http://schemas.microsoft.com/office/powerpoint/2010/main" val="940303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8F20B1-ECCA-2D6D-C1B1-DF4F11EA6E3A}"/>
              </a:ext>
            </a:extLst>
          </p:cNvPr>
          <p:cNvSpPr>
            <a:spLocks noGrp="1"/>
          </p:cNvSpPr>
          <p:nvPr>
            <p:ph type="title"/>
          </p:nvPr>
        </p:nvSpPr>
        <p:spPr>
          <a:xfrm>
            <a:off x="482600" y="136525"/>
            <a:ext cx="5382491" cy="615159"/>
          </a:xfrm>
        </p:spPr>
        <p:txBody>
          <a:bodyPr/>
          <a:lstStyle/>
          <a:p>
            <a:r>
              <a:rPr lang="fr-FR" altLang="zh-CN" dirty="0">
                <a:latin typeface="Times New Roman" panose="02020603050405020304" pitchFamily="18" charset="0"/>
                <a:cs typeface="Times New Roman" panose="02020603050405020304" pitchFamily="18" charset="0"/>
              </a:rPr>
              <a:t>Evaluation on DirectShare</a:t>
            </a:r>
            <a:endParaRPr lang="zh-CN" altLang="en-US"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0DEB9802-AEC5-470D-E54E-4C553E86817C}"/>
              </a:ext>
            </a:extLst>
          </p:cNvPr>
          <p:cNvSpPr>
            <a:spLocks noGrp="1"/>
          </p:cNvSpPr>
          <p:nvPr>
            <p:ph type="sldNum" sz="quarter" idx="12"/>
          </p:nvPr>
        </p:nvSpPr>
        <p:spPr/>
        <p:txBody>
          <a:bodyPr/>
          <a:lstStyle/>
          <a:p>
            <a:fld id="{3ACD1EC8-6F57-41A7-99F1-FEDB2874BA2B}" type="slidenum">
              <a:rPr lang="zh-CN" altLang="en-US" smtClean="0"/>
              <a:t>12</a:t>
            </a:fld>
            <a:endParaRPr lang="zh-CN" altLang="en-US"/>
          </a:p>
        </p:txBody>
      </p:sp>
      <p:pic>
        <p:nvPicPr>
          <p:cNvPr id="8" name="图片 7">
            <a:extLst>
              <a:ext uri="{FF2B5EF4-FFF2-40B4-BE49-F238E27FC236}">
                <a16:creationId xmlns:a16="http://schemas.microsoft.com/office/drawing/2014/main" id="{6203ED99-0D69-F045-A315-82EFE5DCB27D}"/>
              </a:ext>
            </a:extLst>
          </p:cNvPr>
          <p:cNvPicPr>
            <a:picLocks noChangeAspect="1"/>
          </p:cNvPicPr>
          <p:nvPr/>
        </p:nvPicPr>
        <p:blipFill>
          <a:blip r:embed="rId3"/>
          <a:stretch>
            <a:fillRect/>
          </a:stretch>
        </p:blipFill>
        <p:spPr>
          <a:xfrm>
            <a:off x="590407" y="1110032"/>
            <a:ext cx="8331922" cy="5176901"/>
          </a:xfrm>
          <a:prstGeom prst="rect">
            <a:avLst/>
          </a:prstGeom>
        </p:spPr>
      </p:pic>
      <p:sp>
        <p:nvSpPr>
          <p:cNvPr id="10" name="文本框 9">
            <a:extLst>
              <a:ext uri="{FF2B5EF4-FFF2-40B4-BE49-F238E27FC236}">
                <a16:creationId xmlns:a16="http://schemas.microsoft.com/office/drawing/2014/main" id="{E76AA4E9-E8C3-7D9C-26B2-CEC7BE0FDCC8}"/>
              </a:ext>
            </a:extLst>
          </p:cNvPr>
          <p:cNvSpPr txBox="1"/>
          <p:nvPr/>
        </p:nvSpPr>
        <p:spPr>
          <a:xfrm>
            <a:off x="9114164" y="4840400"/>
            <a:ext cx="2923071" cy="1323439"/>
          </a:xfrm>
          <a:prstGeom prst="rect">
            <a:avLst/>
          </a:prstGeom>
          <a:noFill/>
        </p:spPr>
        <p:txBody>
          <a:bodyPr wrap="square">
            <a:spAutoFit/>
          </a:bodyPr>
          <a:lstStyle/>
          <a:p>
            <a:r>
              <a:rPr lang="en-US" altLang="zh-CN" sz="2000" dirty="0" err="1">
                <a:latin typeface="Times New Roman" panose="02020603050405020304" pitchFamily="18" charset="0"/>
                <a:cs typeface="Times New Roman" panose="02020603050405020304" pitchFamily="18" charset="0"/>
              </a:rPr>
              <a:t>DirectShare</a:t>
            </a:r>
            <a:r>
              <a:rPr lang="en-US" altLang="zh-CN" sz="2000" dirty="0">
                <a:latin typeface="Times New Roman" panose="02020603050405020304" pitchFamily="18" charset="0"/>
                <a:cs typeface="Times New Roman" panose="02020603050405020304" pitchFamily="18" charset="0"/>
              </a:rPr>
              <a:t> achieves comparable performance to the competitive network pruning  methods. </a:t>
            </a:r>
            <a:endParaRPr lang="zh-CN" altLang="en-US" sz="2000" dirty="0">
              <a:latin typeface="Times New Roman" panose="02020603050405020304" pitchFamily="18" charset="0"/>
              <a:cs typeface="Times New Roman" panose="02020603050405020304" pitchFamily="18" charset="0"/>
            </a:endParaRPr>
          </a:p>
        </p:txBody>
      </p:sp>
      <p:sp>
        <p:nvSpPr>
          <p:cNvPr id="11" name="矩形: 圆角 10">
            <a:extLst>
              <a:ext uri="{FF2B5EF4-FFF2-40B4-BE49-F238E27FC236}">
                <a16:creationId xmlns:a16="http://schemas.microsoft.com/office/drawing/2014/main" id="{07FE6ADA-A6E8-2C7E-2A49-47D292FB66DD}"/>
              </a:ext>
            </a:extLst>
          </p:cNvPr>
          <p:cNvSpPr/>
          <p:nvPr/>
        </p:nvSpPr>
        <p:spPr>
          <a:xfrm>
            <a:off x="9023927" y="4747491"/>
            <a:ext cx="3094420" cy="1490782"/>
          </a:xfrm>
          <a:prstGeom prst="roundRect">
            <a:avLst>
              <a:gd name="adj" fmla="val 12330"/>
            </a:avLst>
          </a:prstGeom>
          <a:noFill/>
          <a:ln w="28575">
            <a:solidFill>
              <a:srgbClr val="C0000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C97A7A0D-E117-DAE8-C33A-6C07B9E2996F}"/>
              </a:ext>
            </a:extLst>
          </p:cNvPr>
          <p:cNvSpPr txBox="1"/>
          <p:nvPr/>
        </p:nvSpPr>
        <p:spPr>
          <a:xfrm>
            <a:off x="9114163" y="1423792"/>
            <a:ext cx="3004183" cy="2554545"/>
          </a:xfrm>
          <a:prstGeom prst="rect">
            <a:avLst/>
          </a:prstGeom>
          <a:noFill/>
        </p:spPr>
        <p:txBody>
          <a:bodyPr wrap="square">
            <a:spAutoFit/>
          </a:bodyPr>
          <a:lstStyle/>
          <a:p>
            <a:r>
              <a:rPr lang="fr-FR" altLang="zh-CN" sz="2000" dirty="0">
                <a:latin typeface="Times New Roman" panose="02020603050405020304" pitchFamily="18" charset="0"/>
                <a:cs typeface="Times New Roman" panose="02020603050405020304" pitchFamily="18" charset="0"/>
              </a:rPr>
              <a:t>OpenCompass platform </a:t>
            </a:r>
          </a:p>
          <a:p>
            <a:pPr marL="342900" indent="-34290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Benchmarks are</a:t>
            </a:r>
            <a:br>
              <a:rPr lang="en-US" altLang="zh-CN" sz="2000" dirty="0">
                <a:latin typeface="Times New Roman" panose="02020603050405020304" pitchFamily="18" charset="0"/>
                <a:cs typeface="Times New Roman" panose="02020603050405020304" pitchFamily="18" charset="0"/>
              </a:rPr>
            </a:br>
            <a:r>
              <a:rPr lang="en-US" altLang="zh-CN" sz="2000" dirty="0">
                <a:latin typeface="Times New Roman" panose="02020603050405020304" pitchFamily="18" charset="0"/>
                <a:cs typeface="Times New Roman" panose="02020603050405020304" pitchFamily="18" charset="0"/>
              </a:rPr>
              <a:t>classified into three categories: reasoning, natural language understanding (NLU) and knowledge-related. </a:t>
            </a:r>
            <a:br>
              <a:rPr lang="en-US" altLang="zh-CN" sz="2000" dirty="0">
                <a:latin typeface="Times New Roman" panose="02020603050405020304" pitchFamily="18" charset="0"/>
                <a:cs typeface="Times New Roman" panose="02020603050405020304" pitchFamily="18" charset="0"/>
              </a:rPr>
            </a:br>
            <a:endParaRPr lang="zh-CN" altLang="en-US" sz="2000" dirty="0">
              <a:latin typeface="Times New Roman" panose="02020603050405020304" pitchFamily="18" charset="0"/>
              <a:cs typeface="Times New Roman" panose="02020603050405020304" pitchFamily="18" charset="0"/>
            </a:endParaRPr>
          </a:p>
        </p:txBody>
      </p:sp>
      <p:sp>
        <p:nvSpPr>
          <p:cNvPr id="14" name="矩形: 圆角 13">
            <a:extLst>
              <a:ext uri="{FF2B5EF4-FFF2-40B4-BE49-F238E27FC236}">
                <a16:creationId xmlns:a16="http://schemas.microsoft.com/office/drawing/2014/main" id="{EB05E3B6-C6DC-9D13-272B-8E8A17B721D3}"/>
              </a:ext>
            </a:extLst>
          </p:cNvPr>
          <p:cNvSpPr/>
          <p:nvPr/>
        </p:nvSpPr>
        <p:spPr>
          <a:xfrm>
            <a:off x="9023926" y="1423792"/>
            <a:ext cx="3094420" cy="2326172"/>
          </a:xfrm>
          <a:prstGeom prst="roundRect">
            <a:avLst>
              <a:gd name="adj" fmla="val 12330"/>
            </a:avLst>
          </a:prstGeom>
          <a:noFill/>
          <a:ln w="28575">
            <a:solidFill>
              <a:srgbClr val="2564E8"/>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28315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3C49C-BABE-F8B0-54E9-EC883D8BA44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8E7DC75-6BBC-286E-6B6D-945683CA3EB6}"/>
              </a:ext>
            </a:extLst>
          </p:cNvPr>
          <p:cNvSpPr>
            <a:spLocks noGrp="1"/>
          </p:cNvSpPr>
          <p:nvPr>
            <p:ph type="title"/>
          </p:nvPr>
        </p:nvSpPr>
        <p:spPr>
          <a:xfrm>
            <a:off x="482600" y="136525"/>
            <a:ext cx="5474855" cy="615159"/>
          </a:xfrm>
        </p:spPr>
        <p:txBody>
          <a:bodyPr/>
          <a:lstStyle/>
          <a:p>
            <a:r>
              <a:rPr lang="fr-FR" altLang="zh-CN" dirty="0">
                <a:latin typeface="Times New Roman" panose="02020603050405020304" pitchFamily="18" charset="0"/>
                <a:cs typeface="Times New Roman" panose="02020603050405020304" pitchFamily="18" charset="0"/>
              </a:rPr>
              <a:t>Evaluation on PostShare </a:t>
            </a:r>
            <a:endParaRPr lang="zh-CN" altLang="en-US" dirty="0"/>
          </a:p>
        </p:txBody>
      </p:sp>
      <p:sp>
        <p:nvSpPr>
          <p:cNvPr id="3" name="灯片编号占位符 2">
            <a:extLst>
              <a:ext uri="{FF2B5EF4-FFF2-40B4-BE49-F238E27FC236}">
                <a16:creationId xmlns:a16="http://schemas.microsoft.com/office/drawing/2014/main" id="{0DD89FF2-64BD-E691-8478-27C6EDF787D8}"/>
              </a:ext>
            </a:extLst>
          </p:cNvPr>
          <p:cNvSpPr>
            <a:spLocks noGrp="1"/>
          </p:cNvSpPr>
          <p:nvPr>
            <p:ph type="sldNum" sz="quarter" idx="12"/>
          </p:nvPr>
        </p:nvSpPr>
        <p:spPr/>
        <p:txBody>
          <a:bodyPr/>
          <a:lstStyle/>
          <a:p>
            <a:fld id="{3ACD1EC8-6F57-41A7-99F1-FEDB2874BA2B}" type="slidenum">
              <a:rPr lang="zh-CN" altLang="en-US" smtClean="0"/>
              <a:t>13</a:t>
            </a:fld>
            <a:endParaRPr lang="zh-CN" altLang="en-US"/>
          </a:p>
        </p:txBody>
      </p:sp>
      <p:pic>
        <p:nvPicPr>
          <p:cNvPr id="6" name="图片 5">
            <a:extLst>
              <a:ext uri="{FF2B5EF4-FFF2-40B4-BE49-F238E27FC236}">
                <a16:creationId xmlns:a16="http://schemas.microsoft.com/office/drawing/2014/main" id="{6F133428-EFF6-06D7-9971-74E55FF4434D}"/>
              </a:ext>
            </a:extLst>
          </p:cNvPr>
          <p:cNvPicPr>
            <a:picLocks noChangeAspect="1"/>
          </p:cNvPicPr>
          <p:nvPr/>
        </p:nvPicPr>
        <p:blipFill>
          <a:blip r:embed="rId3"/>
          <a:stretch>
            <a:fillRect/>
          </a:stretch>
        </p:blipFill>
        <p:spPr>
          <a:xfrm>
            <a:off x="482600" y="1109951"/>
            <a:ext cx="10734675" cy="1571625"/>
          </a:xfrm>
          <a:prstGeom prst="rect">
            <a:avLst/>
          </a:prstGeom>
        </p:spPr>
      </p:pic>
      <p:sp>
        <p:nvSpPr>
          <p:cNvPr id="8" name="文本框 7">
            <a:extLst>
              <a:ext uri="{FF2B5EF4-FFF2-40B4-BE49-F238E27FC236}">
                <a16:creationId xmlns:a16="http://schemas.microsoft.com/office/drawing/2014/main" id="{32B52A41-C251-0730-5308-0F9A216BC341}"/>
              </a:ext>
            </a:extLst>
          </p:cNvPr>
          <p:cNvSpPr txBox="1"/>
          <p:nvPr/>
        </p:nvSpPr>
        <p:spPr>
          <a:xfrm>
            <a:off x="69272" y="2839788"/>
            <a:ext cx="12575310" cy="400110"/>
          </a:xfrm>
          <a:prstGeom prst="rect">
            <a:avLst/>
          </a:prstGeom>
          <a:noFill/>
        </p:spPr>
        <p:txBody>
          <a:bodyPr wrap="square">
            <a:spAutoFit/>
          </a:bodyPr>
          <a:lstStyle/>
          <a:p>
            <a:pPr marL="342900" indent="-34290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Most of the gap between models after </a:t>
            </a:r>
            <a:r>
              <a:rPr lang="en-US" altLang="zh-CN" sz="2000" dirty="0" err="1">
                <a:latin typeface="Times New Roman" panose="02020603050405020304" pitchFamily="18" charset="0"/>
                <a:cs typeface="Times New Roman" panose="02020603050405020304" pitchFamily="18" charset="0"/>
              </a:rPr>
              <a:t>DirectShare</a:t>
            </a:r>
            <a:r>
              <a:rPr lang="en-US" altLang="zh-CN" sz="2000" dirty="0">
                <a:latin typeface="Times New Roman" panose="02020603050405020304" pitchFamily="18" charset="0"/>
                <a:cs typeface="Times New Roman" panose="02020603050405020304" pitchFamily="18" charset="0"/>
              </a:rPr>
              <a:t> and the original counterparts can be narrowed via </a:t>
            </a:r>
            <a:r>
              <a:rPr lang="en-US" altLang="zh-CN" sz="2000" dirty="0" err="1">
                <a:latin typeface="Times New Roman" panose="02020603050405020304" pitchFamily="18" charset="0"/>
                <a:cs typeface="Times New Roman" panose="02020603050405020304" pitchFamily="18" charset="0"/>
              </a:rPr>
              <a:t>PostShare</a:t>
            </a:r>
            <a:r>
              <a:rPr lang="en-US" altLang="zh-CN" sz="2000" dirty="0">
                <a:latin typeface="Times New Roman" panose="02020603050405020304" pitchFamily="18" charset="0"/>
                <a:cs typeface="Times New Roman" panose="02020603050405020304" pitchFamily="18" charset="0"/>
              </a:rPr>
              <a:t>. </a:t>
            </a:r>
          </a:p>
        </p:txBody>
      </p:sp>
      <p:sp>
        <p:nvSpPr>
          <p:cNvPr id="10" name="文本框 9">
            <a:extLst>
              <a:ext uri="{FF2B5EF4-FFF2-40B4-BE49-F238E27FC236}">
                <a16:creationId xmlns:a16="http://schemas.microsoft.com/office/drawing/2014/main" id="{50FD0A97-2099-CA68-088F-EA8FB3B03E2A}"/>
              </a:ext>
            </a:extLst>
          </p:cNvPr>
          <p:cNvSpPr txBox="1"/>
          <p:nvPr/>
        </p:nvSpPr>
        <p:spPr>
          <a:xfrm>
            <a:off x="482600" y="3381430"/>
            <a:ext cx="8141854" cy="523220"/>
          </a:xfrm>
          <a:prstGeom prst="rect">
            <a:avLst/>
          </a:prstGeom>
          <a:noFill/>
        </p:spPr>
        <p:txBody>
          <a:bodyPr wrap="square">
            <a:spAutoFit/>
          </a:bodyPr>
          <a:lstStyle/>
          <a:p>
            <a:r>
              <a:rPr lang="fr-FR" altLang="zh-CN" sz="2800" b="1" dirty="0">
                <a:latin typeface="Times New Roman" panose="02020603050405020304" pitchFamily="18" charset="0"/>
                <a:ea typeface="+mj-ea"/>
                <a:cs typeface="Times New Roman" panose="02020603050405020304" pitchFamily="18" charset="0"/>
              </a:rPr>
              <a:t>Combine PostShare with DirectShare </a:t>
            </a:r>
            <a:endParaRPr lang="zh-CN" altLang="en-US" sz="2800" b="1" dirty="0">
              <a:latin typeface="Times New Roman" panose="02020603050405020304" pitchFamily="18" charset="0"/>
              <a:ea typeface="+mj-ea"/>
              <a:cs typeface="Times New Roman" panose="02020603050405020304" pitchFamily="18" charset="0"/>
            </a:endParaRPr>
          </a:p>
        </p:txBody>
      </p:sp>
      <p:pic>
        <p:nvPicPr>
          <p:cNvPr id="12" name="图片 11">
            <a:extLst>
              <a:ext uri="{FF2B5EF4-FFF2-40B4-BE49-F238E27FC236}">
                <a16:creationId xmlns:a16="http://schemas.microsoft.com/office/drawing/2014/main" id="{3AF2CC63-0C47-5658-A91A-27BCB9595754}"/>
              </a:ext>
            </a:extLst>
          </p:cNvPr>
          <p:cNvPicPr>
            <a:picLocks noChangeAspect="1"/>
          </p:cNvPicPr>
          <p:nvPr/>
        </p:nvPicPr>
        <p:blipFill>
          <a:blip r:embed="rId4"/>
          <a:stretch>
            <a:fillRect/>
          </a:stretch>
        </p:blipFill>
        <p:spPr>
          <a:xfrm>
            <a:off x="6464155" y="3844925"/>
            <a:ext cx="4657725" cy="2733675"/>
          </a:xfrm>
          <a:prstGeom prst="rect">
            <a:avLst/>
          </a:prstGeom>
        </p:spPr>
      </p:pic>
      <p:sp>
        <p:nvSpPr>
          <p:cNvPr id="13" name="文本框 12">
            <a:extLst>
              <a:ext uri="{FF2B5EF4-FFF2-40B4-BE49-F238E27FC236}">
                <a16:creationId xmlns:a16="http://schemas.microsoft.com/office/drawing/2014/main" id="{10EA66F0-EAB0-46D0-863A-30887858632F}"/>
              </a:ext>
            </a:extLst>
          </p:cNvPr>
          <p:cNvSpPr txBox="1"/>
          <p:nvPr/>
        </p:nvSpPr>
        <p:spPr>
          <a:xfrm>
            <a:off x="69272" y="4046182"/>
            <a:ext cx="5758873" cy="1631216"/>
          </a:xfrm>
          <a:prstGeom prst="rect">
            <a:avLst/>
          </a:prstGeom>
          <a:noFill/>
        </p:spPr>
        <p:txBody>
          <a:bodyPr wrap="square">
            <a:spAutoFit/>
          </a:bodyPr>
          <a:lstStyle/>
          <a:p>
            <a:pPr marL="342900" indent="-34290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Another interesting research finding is the combination of our </a:t>
            </a:r>
            <a:r>
              <a:rPr lang="en-US" altLang="zh-CN" sz="2000" dirty="0" err="1">
                <a:latin typeface="Times New Roman" panose="02020603050405020304" pitchFamily="18" charset="0"/>
                <a:cs typeface="Times New Roman" panose="02020603050405020304" pitchFamily="18" charset="0"/>
              </a:rPr>
              <a:t>DirectShare</a:t>
            </a:r>
            <a:r>
              <a:rPr lang="en-US" altLang="zh-CN" sz="2000" dirty="0">
                <a:latin typeface="Times New Roman" panose="02020603050405020304" pitchFamily="18" charset="0"/>
                <a:cs typeface="Times New Roman" panose="02020603050405020304" pitchFamily="18" charset="0"/>
              </a:rPr>
              <a:t> and </a:t>
            </a:r>
            <a:r>
              <a:rPr lang="en-US" altLang="zh-CN" sz="2000" dirty="0" err="1">
                <a:latin typeface="Times New Roman" panose="02020603050405020304" pitchFamily="18" charset="0"/>
                <a:cs typeface="Times New Roman" panose="02020603050405020304" pitchFamily="18" charset="0"/>
              </a:rPr>
              <a:t>PostShare</a:t>
            </a:r>
            <a:r>
              <a:rPr lang="en-US" altLang="zh-CN" sz="2000" dirty="0">
                <a:latin typeface="Times New Roman" panose="02020603050405020304" pitchFamily="18" charset="0"/>
                <a:cs typeface="Times New Roman" panose="02020603050405020304" pitchFamily="18" charset="0"/>
              </a:rPr>
              <a:t>, where </a:t>
            </a:r>
            <a:r>
              <a:rPr lang="en-US" altLang="zh-CN" sz="2000" dirty="0" err="1">
                <a:latin typeface="Times New Roman" panose="02020603050405020304" pitchFamily="18" charset="0"/>
                <a:cs typeface="Times New Roman" panose="02020603050405020304" pitchFamily="18" charset="0"/>
              </a:rPr>
              <a:t>PostShare</a:t>
            </a:r>
            <a:r>
              <a:rPr lang="en-US" altLang="zh-CN" sz="2000" dirty="0">
                <a:latin typeface="Times New Roman" panose="02020603050405020304" pitchFamily="18" charset="0"/>
                <a:cs typeface="Times New Roman" panose="02020603050405020304" pitchFamily="18" charset="0"/>
              </a:rPr>
              <a:t> can play a role in fast performance recovery for </a:t>
            </a:r>
            <a:r>
              <a:rPr lang="en-US" altLang="zh-CN" sz="2000" dirty="0" err="1">
                <a:latin typeface="Times New Roman" panose="02020603050405020304" pitchFamily="18" charset="0"/>
                <a:cs typeface="Times New Roman" panose="02020603050405020304" pitchFamily="18" charset="0"/>
              </a:rPr>
              <a:t>DirectShare</a:t>
            </a:r>
            <a:r>
              <a:rPr lang="en-US" altLang="zh-CN" sz="2000" dirty="0">
                <a:latin typeface="Times New Roman" panose="02020603050405020304" pitchFamily="18" charset="0"/>
                <a:cs typeface="Times New Roman" panose="02020603050405020304" pitchFamily="18" charset="0"/>
              </a:rPr>
              <a:t>.</a:t>
            </a:r>
            <a:br>
              <a:rPr lang="en-US" altLang="zh-CN" sz="2000" dirty="0">
                <a:latin typeface="Times New Roman" panose="02020603050405020304" pitchFamily="18" charset="0"/>
                <a:cs typeface="Times New Roman" panose="02020603050405020304" pitchFamily="18" charset="0"/>
              </a:rPr>
            </a:br>
            <a:endParaRPr lang="en-US" altLang="zh-C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8338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60B0F-33EE-DCF4-32A8-1FFFC69255C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588ED53-9A07-1BD5-5A21-51753DC9B8DD}"/>
              </a:ext>
            </a:extLst>
          </p:cNvPr>
          <p:cNvSpPr>
            <a:spLocks noGrp="1"/>
          </p:cNvSpPr>
          <p:nvPr>
            <p:ph type="title"/>
          </p:nvPr>
        </p:nvSpPr>
        <p:spPr>
          <a:xfrm>
            <a:off x="482600" y="136525"/>
            <a:ext cx="7423727" cy="615159"/>
          </a:xfrm>
        </p:spPr>
        <p:txBody>
          <a:bodyPr/>
          <a:lstStyle/>
          <a:p>
            <a:r>
              <a:rPr lang="en-US" altLang="zh-CN" dirty="0">
                <a:latin typeface="Times New Roman" panose="02020603050405020304" pitchFamily="18" charset="0"/>
                <a:cs typeface="Times New Roman" panose="02020603050405020304" pitchFamily="18" charset="0"/>
              </a:rPr>
              <a:t>More Analysis</a:t>
            </a:r>
            <a:endParaRPr lang="zh-CN" altLang="en-US"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6054CA15-1354-29FD-E09E-A5E6DFF6247A}"/>
              </a:ext>
            </a:extLst>
          </p:cNvPr>
          <p:cNvSpPr>
            <a:spLocks noGrp="1"/>
          </p:cNvSpPr>
          <p:nvPr>
            <p:ph type="sldNum" sz="quarter" idx="12"/>
          </p:nvPr>
        </p:nvSpPr>
        <p:spPr/>
        <p:txBody>
          <a:bodyPr/>
          <a:lstStyle/>
          <a:p>
            <a:fld id="{3ACD1EC8-6F57-41A7-99F1-FEDB2874BA2B}" type="slidenum">
              <a:rPr lang="zh-CN" altLang="en-US" smtClean="0"/>
              <a:t>14</a:t>
            </a:fld>
            <a:endParaRPr lang="zh-CN" altLang="en-US"/>
          </a:p>
        </p:txBody>
      </p:sp>
      <p:sp>
        <p:nvSpPr>
          <p:cNvPr id="8" name="文本框 7">
            <a:extLst>
              <a:ext uri="{FF2B5EF4-FFF2-40B4-BE49-F238E27FC236}">
                <a16:creationId xmlns:a16="http://schemas.microsoft.com/office/drawing/2014/main" id="{5073660C-3739-F5C8-9613-11AB9B5E4E11}"/>
              </a:ext>
            </a:extLst>
          </p:cNvPr>
          <p:cNvSpPr txBox="1"/>
          <p:nvPr/>
        </p:nvSpPr>
        <p:spPr>
          <a:xfrm>
            <a:off x="554830" y="1707145"/>
            <a:ext cx="5428673" cy="1938992"/>
          </a:xfrm>
          <a:prstGeom prst="rect">
            <a:avLst/>
          </a:prstGeom>
          <a:noFill/>
        </p:spPr>
        <p:txBody>
          <a:bodyPr wrap="square">
            <a:spAutoFit/>
          </a:bodyPr>
          <a:lstStyle/>
          <a:p>
            <a:pPr marL="342900" indent="-34290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When doing </a:t>
            </a:r>
            <a:r>
              <a:rPr lang="en-US" altLang="zh-CN" sz="2000" b="1" dirty="0">
                <a:latin typeface="Times New Roman" panose="02020603050405020304" pitchFamily="18" charset="0"/>
                <a:cs typeface="Times New Roman" panose="02020603050405020304" pitchFamily="18" charset="0"/>
              </a:rPr>
              <a:t>30%</a:t>
            </a:r>
            <a:r>
              <a:rPr lang="en-US" altLang="zh-CN" sz="2000" dirty="0">
                <a:latin typeface="Times New Roman" panose="02020603050405020304" pitchFamily="18" charset="0"/>
                <a:cs typeface="Times New Roman" panose="02020603050405020304" pitchFamily="18" charset="0"/>
              </a:rPr>
              <a:t> parameter sharing in the </a:t>
            </a:r>
            <a:r>
              <a:rPr lang="en-US" altLang="zh-CN" sz="2000" b="1" dirty="0">
                <a:latin typeface="Times New Roman" panose="02020603050405020304" pitchFamily="18" charset="0"/>
                <a:cs typeface="Times New Roman" panose="02020603050405020304" pitchFamily="18" charset="0"/>
              </a:rPr>
              <a:t>MHA</a:t>
            </a:r>
            <a:r>
              <a:rPr lang="en-US" altLang="zh-CN" sz="2000" dirty="0">
                <a:latin typeface="Times New Roman" panose="02020603050405020304" pitchFamily="18" charset="0"/>
                <a:cs typeface="Times New Roman" panose="02020603050405020304" pitchFamily="18" charset="0"/>
              </a:rPr>
              <a:t> block, our method achieves </a:t>
            </a:r>
            <a:r>
              <a:rPr lang="en-US" altLang="zh-CN" sz="2000" b="1" dirty="0">
                <a:latin typeface="Times New Roman" panose="02020603050405020304" pitchFamily="18" charset="0"/>
                <a:cs typeface="Times New Roman" panose="02020603050405020304" pitchFamily="18" charset="0"/>
              </a:rPr>
              <a:t>10-13% </a:t>
            </a:r>
            <a:r>
              <a:rPr lang="en-US" altLang="zh-CN" sz="2000" dirty="0">
                <a:latin typeface="Times New Roman" panose="02020603050405020304" pitchFamily="18" charset="0"/>
                <a:cs typeface="Times New Roman" panose="02020603050405020304" pitchFamily="18" charset="0"/>
              </a:rPr>
              <a:t>GPU memory reduction. </a:t>
            </a:r>
          </a:p>
          <a:p>
            <a:pPr marL="342900" indent="-34290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When we share </a:t>
            </a:r>
            <a:r>
              <a:rPr lang="en-US" altLang="zh-CN" sz="2000" b="1" dirty="0">
                <a:latin typeface="Times New Roman" panose="02020603050405020304" pitchFamily="18" charset="0"/>
                <a:cs typeface="Times New Roman" panose="02020603050405020304" pitchFamily="18" charset="0"/>
              </a:rPr>
              <a:t>30%</a:t>
            </a:r>
            <a:r>
              <a:rPr lang="en-US" altLang="zh-CN" sz="2000" dirty="0">
                <a:latin typeface="Times New Roman" panose="02020603050405020304" pitchFamily="18" charset="0"/>
                <a:cs typeface="Times New Roman" panose="02020603050405020304" pitchFamily="18" charset="0"/>
              </a:rPr>
              <a:t> of parameter in both </a:t>
            </a:r>
            <a:r>
              <a:rPr lang="en-US" altLang="zh-CN" sz="2000" b="1" dirty="0">
                <a:latin typeface="Times New Roman" panose="02020603050405020304" pitchFamily="18" charset="0"/>
                <a:cs typeface="Times New Roman" panose="02020603050405020304" pitchFamily="18" charset="0"/>
              </a:rPr>
              <a:t>MHA and FFN </a:t>
            </a:r>
            <a:r>
              <a:rPr lang="en-US" altLang="zh-CN" sz="2000" dirty="0">
                <a:latin typeface="Times New Roman" panose="02020603050405020304" pitchFamily="18" charset="0"/>
                <a:cs typeface="Times New Roman" panose="02020603050405020304" pitchFamily="18" charset="0"/>
              </a:rPr>
              <a:t>block, the model can save </a:t>
            </a:r>
            <a:r>
              <a:rPr lang="en-US" altLang="zh-CN" sz="2000" b="1" dirty="0">
                <a:latin typeface="Times New Roman" panose="02020603050405020304" pitchFamily="18" charset="0"/>
                <a:cs typeface="Times New Roman" panose="02020603050405020304" pitchFamily="18" charset="0"/>
              </a:rPr>
              <a:t>26-28% </a:t>
            </a:r>
            <a:r>
              <a:rPr lang="en-US" altLang="zh-CN" sz="2000" dirty="0">
                <a:latin typeface="Times New Roman" panose="02020603050405020304" pitchFamily="18" charset="0"/>
                <a:cs typeface="Times New Roman" panose="02020603050405020304" pitchFamily="18" charset="0"/>
              </a:rPr>
              <a:t>GPU memory.</a:t>
            </a:r>
            <a:endParaRPr lang="zh-CN" altLang="en-US" sz="20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F7610F2-7993-F4FD-9113-06F460929C0B}"/>
              </a:ext>
            </a:extLst>
          </p:cNvPr>
          <p:cNvSpPr txBox="1"/>
          <p:nvPr/>
        </p:nvSpPr>
        <p:spPr>
          <a:xfrm>
            <a:off x="482599" y="3872055"/>
            <a:ext cx="5428673" cy="523220"/>
          </a:xfrm>
          <a:prstGeom prst="rect">
            <a:avLst/>
          </a:prstGeom>
          <a:noFill/>
        </p:spPr>
        <p:txBody>
          <a:bodyPr wrap="square">
            <a:spAutoFit/>
          </a:bodyPr>
          <a:lstStyle/>
          <a:p>
            <a:r>
              <a:rPr lang="en-US" altLang="zh-CN" sz="2800" b="1" dirty="0">
                <a:latin typeface="Times New Roman" panose="02020603050405020304" pitchFamily="18" charset="0"/>
                <a:ea typeface="+mj-ea"/>
                <a:cs typeface="Times New Roman" panose="02020603050405020304" pitchFamily="18" charset="0"/>
              </a:rPr>
              <a:t>Robustness on the Model Size</a:t>
            </a:r>
            <a:endParaRPr lang="zh-CN" altLang="en-US" sz="2800" b="1" dirty="0">
              <a:latin typeface="Times New Roman" panose="02020603050405020304" pitchFamily="18" charset="0"/>
              <a:ea typeface="+mj-ea"/>
              <a:cs typeface="Times New Roman" panose="02020603050405020304" pitchFamily="18" charset="0"/>
            </a:endParaRPr>
          </a:p>
        </p:txBody>
      </p:sp>
      <p:sp>
        <p:nvSpPr>
          <p:cNvPr id="13" name="文本框 12">
            <a:extLst>
              <a:ext uri="{FF2B5EF4-FFF2-40B4-BE49-F238E27FC236}">
                <a16:creationId xmlns:a16="http://schemas.microsoft.com/office/drawing/2014/main" id="{A27F8BB8-F4D3-2292-88C7-B583AE765204}"/>
              </a:ext>
            </a:extLst>
          </p:cNvPr>
          <p:cNvSpPr txBox="1"/>
          <p:nvPr/>
        </p:nvSpPr>
        <p:spPr>
          <a:xfrm>
            <a:off x="554830" y="4552384"/>
            <a:ext cx="5758873" cy="1631216"/>
          </a:xfrm>
          <a:prstGeom prst="rect">
            <a:avLst/>
          </a:prstGeom>
          <a:noFill/>
        </p:spPr>
        <p:txBody>
          <a:bodyPr wrap="square">
            <a:spAutoFit/>
          </a:bodyPr>
          <a:lstStyle/>
          <a:p>
            <a:pPr marL="342900" indent="-34290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At a 50% sharing ratio, GPT-small via </a:t>
            </a:r>
            <a:r>
              <a:rPr lang="en-US" altLang="zh-CN" sz="2000" dirty="0" err="1">
                <a:latin typeface="Times New Roman" panose="02020603050405020304" pitchFamily="18" charset="0"/>
                <a:cs typeface="Times New Roman" panose="02020603050405020304" pitchFamily="18" charset="0"/>
              </a:rPr>
              <a:t>PostShare</a:t>
            </a:r>
            <a:r>
              <a:rPr lang="en-US" altLang="zh-CN" sz="2000" dirty="0">
                <a:latin typeface="Times New Roman" panose="02020603050405020304" pitchFamily="18" charset="0"/>
                <a:cs typeface="Times New Roman" panose="02020603050405020304" pitchFamily="18" charset="0"/>
              </a:rPr>
              <a:t> can still yield a BLEU score of 39.44. </a:t>
            </a:r>
          </a:p>
          <a:p>
            <a:pPr marL="342900" indent="-34290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Such kind of variance in performance is acceptable that to some degree proves our method is also suitable for small-scale models. </a:t>
            </a:r>
          </a:p>
        </p:txBody>
      </p:sp>
      <p:pic>
        <p:nvPicPr>
          <p:cNvPr id="5" name="图片 4">
            <a:extLst>
              <a:ext uri="{FF2B5EF4-FFF2-40B4-BE49-F238E27FC236}">
                <a16:creationId xmlns:a16="http://schemas.microsoft.com/office/drawing/2014/main" id="{FE1F0DCB-D285-AF38-66B7-EAFE1C868A35}"/>
              </a:ext>
            </a:extLst>
          </p:cNvPr>
          <p:cNvPicPr>
            <a:picLocks noChangeAspect="1"/>
          </p:cNvPicPr>
          <p:nvPr/>
        </p:nvPicPr>
        <p:blipFill>
          <a:blip r:embed="rId3"/>
          <a:stretch>
            <a:fillRect/>
          </a:stretch>
        </p:blipFill>
        <p:spPr>
          <a:xfrm>
            <a:off x="6622473" y="1063191"/>
            <a:ext cx="4459865" cy="2792626"/>
          </a:xfrm>
          <a:prstGeom prst="rect">
            <a:avLst/>
          </a:prstGeom>
        </p:spPr>
      </p:pic>
      <p:pic>
        <p:nvPicPr>
          <p:cNvPr id="9" name="图片 8">
            <a:extLst>
              <a:ext uri="{FF2B5EF4-FFF2-40B4-BE49-F238E27FC236}">
                <a16:creationId xmlns:a16="http://schemas.microsoft.com/office/drawing/2014/main" id="{669D9F4A-466D-DE54-ADE7-250E7B2C77D6}"/>
              </a:ext>
            </a:extLst>
          </p:cNvPr>
          <p:cNvPicPr>
            <a:picLocks noChangeAspect="1"/>
          </p:cNvPicPr>
          <p:nvPr/>
        </p:nvPicPr>
        <p:blipFill>
          <a:blip r:embed="rId4"/>
          <a:stretch>
            <a:fillRect/>
          </a:stretch>
        </p:blipFill>
        <p:spPr>
          <a:xfrm>
            <a:off x="6622473" y="4552384"/>
            <a:ext cx="4607647" cy="1655491"/>
          </a:xfrm>
          <a:prstGeom prst="rect">
            <a:avLst/>
          </a:prstGeom>
        </p:spPr>
      </p:pic>
      <p:sp>
        <p:nvSpPr>
          <p:cNvPr id="14" name="文本框 13">
            <a:extLst>
              <a:ext uri="{FF2B5EF4-FFF2-40B4-BE49-F238E27FC236}">
                <a16:creationId xmlns:a16="http://schemas.microsoft.com/office/drawing/2014/main" id="{94733D17-D679-BDE1-F554-9A7E6B322B2E}"/>
              </a:ext>
            </a:extLst>
          </p:cNvPr>
          <p:cNvSpPr txBox="1"/>
          <p:nvPr/>
        </p:nvSpPr>
        <p:spPr>
          <a:xfrm>
            <a:off x="482599" y="1034533"/>
            <a:ext cx="5613401" cy="523220"/>
          </a:xfrm>
          <a:prstGeom prst="rect">
            <a:avLst/>
          </a:prstGeom>
          <a:noFill/>
        </p:spPr>
        <p:txBody>
          <a:bodyPr wrap="square">
            <a:spAutoFit/>
          </a:bodyPr>
          <a:lstStyle/>
          <a:p>
            <a:r>
              <a:rPr lang="fr-FR" altLang="zh-CN" sz="2800" b="1" dirty="0">
                <a:latin typeface="Times New Roman" panose="02020603050405020304" pitchFamily="18" charset="0"/>
                <a:ea typeface="+mj-ea"/>
                <a:cs typeface="Times New Roman" panose="02020603050405020304" pitchFamily="18" charset="0"/>
              </a:rPr>
              <a:t>Statistics of Memory Reduction </a:t>
            </a:r>
            <a:endParaRPr lang="zh-CN" altLang="en-US" sz="2800" b="1" dirty="0">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663201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5430F2-640A-8436-1B81-8E78F2CF055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86504CE-0D60-7048-B87D-6B450AAD2EBD}"/>
              </a:ext>
            </a:extLst>
          </p:cNvPr>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Outline</a:t>
            </a:r>
            <a:endParaRPr lang="zh-CN" altLang="en-US" dirty="0"/>
          </a:p>
        </p:txBody>
      </p:sp>
      <p:sp>
        <p:nvSpPr>
          <p:cNvPr id="4" name="灯片编号占位符 3">
            <a:extLst>
              <a:ext uri="{FF2B5EF4-FFF2-40B4-BE49-F238E27FC236}">
                <a16:creationId xmlns:a16="http://schemas.microsoft.com/office/drawing/2014/main" id="{13A01289-9832-F28D-96EE-2AC325A7F984}"/>
              </a:ext>
            </a:extLst>
          </p:cNvPr>
          <p:cNvSpPr>
            <a:spLocks noGrp="1"/>
          </p:cNvSpPr>
          <p:nvPr>
            <p:ph type="sldNum" sz="quarter" idx="12"/>
          </p:nvPr>
        </p:nvSpPr>
        <p:spPr/>
        <p:txBody>
          <a:bodyPr/>
          <a:lstStyle/>
          <a:p>
            <a:fld id="{3ACD1EC8-6F57-41A7-99F1-FEDB2874BA2B}" type="slidenum">
              <a:rPr lang="zh-CN" altLang="en-US" smtClean="0"/>
              <a:t>15</a:t>
            </a:fld>
            <a:endParaRPr lang="zh-CN" altLang="en-US"/>
          </a:p>
        </p:txBody>
      </p:sp>
      <p:sp>
        <p:nvSpPr>
          <p:cNvPr id="5" name="内容占位符 4">
            <a:extLst>
              <a:ext uri="{FF2B5EF4-FFF2-40B4-BE49-F238E27FC236}">
                <a16:creationId xmlns:a16="http://schemas.microsoft.com/office/drawing/2014/main" id="{7A5C9E59-0E1E-BBF5-3B71-81BC2ECBC5C8}"/>
              </a:ext>
            </a:extLst>
          </p:cNvPr>
          <p:cNvSpPr>
            <a:spLocks noGrp="1"/>
          </p:cNvSpPr>
          <p:nvPr>
            <p:ph idx="1"/>
          </p:nvPr>
        </p:nvSpPr>
        <p:spPr>
          <a:xfrm>
            <a:off x="482600" y="1096963"/>
            <a:ext cx="11214100" cy="4526560"/>
          </a:xfrm>
          <a:prstGeom prst="rect">
            <a:avLst/>
          </a:prstGeom>
        </p:spPr>
        <p:txBody>
          <a:bodyPr wrap="square">
            <a:spAutoFit/>
          </a:bodyPr>
          <a:lstStyle/>
          <a:p>
            <a:pPr marL="457200" indent="-457200">
              <a:lnSpc>
                <a:spcPct val="130000"/>
              </a:lnSpc>
            </a:pPr>
            <a:r>
              <a:rPr lang="en-US" altLang="zh-CN" sz="40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Introduction</a:t>
            </a:r>
          </a:p>
          <a:p>
            <a:pPr marL="457200" indent="-457200">
              <a:lnSpc>
                <a:spcPct val="130000"/>
              </a:lnSpc>
            </a:pPr>
            <a:r>
              <a:rPr lang="en-US" altLang="zh-CN" sz="40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Motivation</a:t>
            </a:r>
          </a:p>
          <a:p>
            <a:pPr marL="457200" indent="-457200">
              <a:lnSpc>
                <a:spcPct val="130000"/>
              </a:lnSpc>
            </a:pPr>
            <a:r>
              <a:rPr lang="en-US" altLang="zh-CN" sz="40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Methodology</a:t>
            </a:r>
          </a:p>
          <a:p>
            <a:pPr marL="457200" indent="-457200">
              <a:lnSpc>
                <a:spcPct val="130000"/>
              </a:lnSpc>
            </a:pPr>
            <a:r>
              <a:rPr lang="en-US" altLang="zh-CN" sz="40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Experiments</a:t>
            </a:r>
          </a:p>
          <a:p>
            <a:pPr marL="457200" indent="-457200">
              <a:lnSpc>
                <a:spcPct val="130000"/>
              </a:lnSpc>
            </a:pP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Conclusion</a:t>
            </a:r>
            <a:endParaRPr lang="zh-CN" altLang="en-US" sz="4000" b="1"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74260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534FA-EC88-7C7E-F257-5FDB9954EBDC}"/>
            </a:ext>
          </a:extLst>
        </p:cNvPr>
        <p:cNvGrpSpPr/>
        <p:nvPr/>
      </p:nvGrpSpPr>
      <p:grpSpPr>
        <a:xfrm>
          <a:off x="0" y="0"/>
          <a:ext cx="0" cy="0"/>
          <a:chOff x="0" y="0"/>
          <a:chExt cx="0" cy="0"/>
        </a:xfrm>
      </p:grpSpPr>
      <p:sp>
        <p:nvSpPr>
          <p:cNvPr id="19" name="矩形 18">
            <a:extLst>
              <a:ext uri="{FF2B5EF4-FFF2-40B4-BE49-F238E27FC236}">
                <a16:creationId xmlns:a16="http://schemas.microsoft.com/office/drawing/2014/main" id="{0FC70D4F-151D-C959-6E2C-4FD982C5D832}"/>
              </a:ext>
            </a:extLst>
          </p:cNvPr>
          <p:cNvSpPr/>
          <p:nvPr/>
        </p:nvSpPr>
        <p:spPr>
          <a:xfrm>
            <a:off x="0" y="3364200"/>
            <a:ext cx="12192000" cy="829110"/>
          </a:xfrm>
          <a:prstGeom prst="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10" name="文本框 3">
            <a:extLst>
              <a:ext uri="{FF2B5EF4-FFF2-40B4-BE49-F238E27FC236}">
                <a16:creationId xmlns:a16="http://schemas.microsoft.com/office/drawing/2014/main" id="{F63A028E-2FE5-8066-2524-4B7A2524B049}"/>
              </a:ext>
            </a:extLst>
          </p:cNvPr>
          <p:cNvSpPr txBox="1">
            <a:spLocks noChangeArrowheads="1"/>
          </p:cNvSpPr>
          <p:nvPr/>
        </p:nvSpPr>
        <p:spPr bwMode="auto">
          <a:xfrm>
            <a:off x="2678622" y="1048243"/>
            <a:ext cx="683475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w Cen MT" pitchFamily="34" charset="0"/>
                <a:ea typeface="宋体" pitchFamily="2" charset="-122"/>
              </a:defRPr>
            </a:lvl1pPr>
            <a:lvl2pPr marL="742950" indent="-285750">
              <a:defRPr>
                <a:solidFill>
                  <a:schemeClr val="tx1"/>
                </a:solidFill>
                <a:latin typeface="Tw Cen MT" pitchFamily="34" charset="0"/>
                <a:ea typeface="宋体" pitchFamily="2" charset="-122"/>
              </a:defRPr>
            </a:lvl2pPr>
            <a:lvl3pPr marL="1143000" indent="-228600">
              <a:defRPr>
                <a:solidFill>
                  <a:schemeClr val="tx1"/>
                </a:solidFill>
                <a:latin typeface="Tw Cen MT" pitchFamily="34" charset="0"/>
                <a:ea typeface="宋体" pitchFamily="2" charset="-122"/>
              </a:defRPr>
            </a:lvl3pPr>
            <a:lvl4pPr marL="1600200" indent="-228600">
              <a:defRPr>
                <a:solidFill>
                  <a:schemeClr val="tx1"/>
                </a:solidFill>
                <a:latin typeface="Tw Cen MT" pitchFamily="34" charset="0"/>
                <a:ea typeface="宋体" pitchFamily="2" charset="-122"/>
              </a:defRPr>
            </a:lvl4pPr>
            <a:lvl5pPr marL="2057400" indent="-228600">
              <a:defRPr>
                <a:solidFill>
                  <a:schemeClr val="tx1"/>
                </a:solidFill>
                <a:latin typeface="Tw Cen MT" pitchFamily="34" charset="0"/>
                <a:ea typeface="宋体" pitchFamily="2" charset="-122"/>
              </a:defRPr>
            </a:lvl5pPr>
            <a:lvl6pPr marL="2514600" indent="-228600" fontAlgn="base">
              <a:spcBef>
                <a:spcPct val="0"/>
              </a:spcBef>
              <a:spcAft>
                <a:spcPct val="0"/>
              </a:spcAft>
              <a:defRPr>
                <a:solidFill>
                  <a:schemeClr val="tx1"/>
                </a:solidFill>
                <a:latin typeface="Tw Cen MT" pitchFamily="34" charset="0"/>
                <a:ea typeface="宋体" pitchFamily="2" charset="-122"/>
              </a:defRPr>
            </a:lvl6pPr>
            <a:lvl7pPr marL="2971800" indent="-228600" fontAlgn="base">
              <a:spcBef>
                <a:spcPct val="0"/>
              </a:spcBef>
              <a:spcAft>
                <a:spcPct val="0"/>
              </a:spcAft>
              <a:defRPr>
                <a:solidFill>
                  <a:schemeClr val="tx1"/>
                </a:solidFill>
                <a:latin typeface="Tw Cen MT" pitchFamily="34" charset="0"/>
                <a:ea typeface="宋体" pitchFamily="2" charset="-122"/>
              </a:defRPr>
            </a:lvl7pPr>
            <a:lvl8pPr marL="3429000" indent="-228600" fontAlgn="base">
              <a:spcBef>
                <a:spcPct val="0"/>
              </a:spcBef>
              <a:spcAft>
                <a:spcPct val="0"/>
              </a:spcAft>
              <a:defRPr>
                <a:solidFill>
                  <a:schemeClr val="tx1"/>
                </a:solidFill>
                <a:latin typeface="Tw Cen MT" pitchFamily="34" charset="0"/>
                <a:ea typeface="宋体" pitchFamily="2" charset="-122"/>
              </a:defRPr>
            </a:lvl8pPr>
            <a:lvl9pPr marL="3886200" indent="-228600" fontAlgn="base">
              <a:spcBef>
                <a:spcPct val="0"/>
              </a:spcBef>
              <a:spcAft>
                <a:spcPct val="0"/>
              </a:spcAft>
              <a:defRPr>
                <a:solidFill>
                  <a:schemeClr val="tx1"/>
                </a:solidFill>
                <a:latin typeface="Tw Cen MT" pitchFamily="34" charset="0"/>
                <a:ea typeface="宋体" pitchFamily="2" charset="-122"/>
              </a:defRPr>
            </a:lvl9pPr>
          </a:lstStyle>
          <a:p>
            <a:pPr algn="ctr">
              <a:defRPr/>
            </a:pPr>
            <a:r>
              <a:rPr kumimoji="1" lang="en-US" altLang="zh-CN" sz="8000" b="1" dirty="0">
                <a:ln w="12700">
                  <a:solidFill>
                    <a:schemeClr val="tx2">
                      <a:satMod val="155000"/>
                    </a:schemeClr>
                  </a:solidFill>
                  <a:prstDash val="solid"/>
                </a:ln>
                <a:effectLst>
                  <a:outerShdw blurRad="41275" dist="20320" dir="1800000" algn="tl" rotWithShape="0">
                    <a:srgbClr val="000000">
                      <a:alpha val="40000"/>
                    </a:srgbClr>
                  </a:outerShdw>
                </a:effectLst>
                <a:latin typeface="Times New Roman" panose="02020603050405020304" pitchFamily="18" charset="0"/>
                <a:ea typeface="华文仿宋" pitchFamily="2" charset="-122"/>
                <a:cs typeface="Times New Roman" panose="02020603050405020304" pitchFamily="18" charset="0"/>
              </a:rPr>
              <a:t>Thank you !</a:t>
            </a:r>
          </a:p>
          <a:p>
            <a:pPr algn="ctr">
              <a:defRPr/>
            </a:pPr>
            <a:r>
              <a:rPr lang="en-US" altLang="ko-KR" sz="4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Q&amp;A</a:t>
            </a:r>
            <a:endParaRPr lang="zh-CN" altLang="en-US" sz="4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11" name="Picture 14">
            <a:extLst>
              <a:ext uri="{FF2B5EF4-FFF2-40B4-BE49-F238E27FC236}">
                <a16:creationId xmlns:a16="http://schemas.microsoft.com/office/drawing/2014/main" id="{728BEF07-6813-9561-F4A2-EE4EAD77B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62" y="73696"/>
            <a:ext cx="917943" cy="516343"/>
          </a:xfrm>
          <a:prstGeom prst="rect">
            <a:avLst/>
          </a:prstGeom>
          <a:noFill/>
          <a:extLst>
            <a:ext uri="{909E8E84-426E-40DD-AFC4-6F175D3DCCD1}">
              <a14:hiddenFill xmlns:a14="http://schemas.microsoft.com/office/drawing/2010/main">
                <a:solidFill>
                  <a:srgbClr val="FFFFFF"/>
                </a:solidFill>
              </a14:hiddenFill>
            </a:ext>
          </a:extLst>
        </p:spPr>
      </p:pic>
      <p:pic>
        <p:nvPicPr>
          <p:cNvPr id="12" name="图形 11">
            <a:extLst>
              <a:ext uri="{FF2B5EF4-FFF2-40B4-BE49-F238E27FC236}">
                <a16:creationId xmlns:a16="http://schemas.microsoft.com/office/drawing/2014/main" id="{4BF8280E-889C-C750-C7ED-E605C2D8EB89}"/>
              </a:ext>
            </a:extLst>
          </p:cNvPr>
          <p:cNvPicPr>
            <a:picLocks noChangeAspect="1"/>
          </p:cNvPicPr>
          <p:nvPr/>
        </p:nvPicPr>
        <p:blipFill>
          <a:blip r:embed="rId4">
            <a:extLst>
              <a:ext uri="{96DAC541-7B7A-43D3-8B79-37D633B846F1}">
                <asvg:svgBlip xmlns:asvg="http://schemas.microsoft.com/office/drawing/2016/SVG/main" r:embed="rId5"/>
              </a:ext>
            </a:extLst>
          </a:blip>
          <a:srcRect l="21471" t="13579" r="19633" b="43102"/>
          <a:stretch/>
        </p:blipFill>
        <p:spPr>
          <a:xfrm>
            <a:off x="1052333" y="-17605"/>
            <a:ext cx="662212" cy="688883"/>
          </a:xfrm>
          <a:prstGeom prst="rect">
            <a:avLst/>
          </a:prstGeom>
        </p:spPr>
      </p:pic>
      <p:sp>
        <p:nvSpPr>
          <p:cNvPr id="16" name="文本框 15">
            <a:extLst>
              <a:ext uri="{FF2B5EF4-FFF2-40B4-BE49-F238E27FC236}">
                <a16:creationId xmlns:a16="http://schemas.microsoft.com/office/drawing/2014/main" id="{AC6D7A5A-715F-5EF5-3789-734BFDCD2085}"/>
              </a:ext>
            </a:extLst>
          </p:cNvPr>
          <p:cNvSpPr txBox="1"/>
          <p:nvPr/>
        </p:nvSpPr>
        <p:spPr>
          <a:xfrm>
            <a:off x="845126" y="3474402"/>
            <a:ext cx="10501746" cy="584775"/>
          </a:xfrm>
          <a:prstGeom prst="rect">
            <a:avLst/>
          </a:prstGeom>
          <a:noFill/>
        </p:spPr>
        <p:txBody>
          <a:bodyPr wrap="square">
            <a:spAutoFit/>
          </a:bodyPr>
          <a:lstStyle/>
          <a:p>
            <a:pPr algn="ctr">
              <a:spcAft>
                <a:spcPts val="2400"/>
              </a:spcAft>
            </a:pPr>
            <a:r>
              <a:rPr lang="en-US" altLang="zh-CN" sz="3200" b="1" dirty="0">
                <a:latin typeface="Times New Roman" panose="02020603050405020304" pitchFamily="18" charset="0"/>
                <a:cs typeface="Times New Roman" panose="02020603050405020304" pitchFamily="18" charset="0"/>
              </a:rPr>
              <a:t>Head-wise Shareable Attention for Large Language Models</a:t>
            </a:r>
          </a:p>
        </p:txBody>
      </p:sp>
      <mc:AlternateContent xmlns:mc="http://schemas.openxmlformats.org/markup-compatibility/2006">
        <mc:Choice xmlns:a14="http://schemas.microsoft.com/office/drawing/2010/main" Requires="a14">
          <p:sp>
            <p:nvSpPr>
              <p:cNvPr id="18" name="文本框 17">
                <a:extLst>
                  <a:ext uri="{FF2B5EF4-FFF2-40B4-BE49-F238E27FC236}">
                    <a16:creationId xmlns:a16="http://schemas.microsoft.com/office/drawing/2014/main" id="{483ECB79-FE47-8B14-149F-3BE9FCDA8E89}"/>
                  </a:ext>
                </a:extLst>
              </p:cNvPr>
              <p:cNvSpPr txBox="1"/>
              <p:nvPr/>
            </p:nvSpPr>
            <p:spPr>
              <a:xfrm>
                <a:off x="1" y="4869505"/>
                <a:ext cx="12192000" cy="2037545"/>
              </a:xfrm>
              <a:prstGeom prst="rect">
                <a:avLst/>
              </a:prstGeom>
              <a:noFill/>
            </p:spPr>
            <p:txBody>
              <a:bodyPr wrap="square">
                <a:spAutoFit/>
              </a:bodyPr>
              <a:lstStyle/>
              <a:p>
                <a:r>
                  <a:rPr lang="fr-FR" altLang="zh-CN" sz="1800" b="1" dirty="0">
                    <a:solidFill>
                      <a:srgbClr val="004098"/>
                    </a:solidFill>
                  </a:rPr>
                  <a:t>   </a:t>
                </a:r>
                <a:r>
                  <a:rPr lang="fr-FR" altLang="zh-CN" dirty="0">
                    <a:solidFill>
                      <a:srgbClr val="004098"/>
                    </a:solidFill>
                    <a:latin typeface="Times New Roman" panose="02020603050405020304" pitchFamily="18" charset="0"/>
                  </a:rPr>
                  <a:t>https://github.com/zouyingcao/DirectShare </a:t>
                </a:r>
                <a14:m>
                  <m:oMath xmlns:m="http://schemas.openxmlformats.org/officeDocument/2006/math">
                    <m:r>
                      <a:rPr lang="en-US" altLang="zh-CN" dirty="0">
                        <a:solidFill>
                          <a:srgbClr val="004098"/>
                        </a:solidFill>
                        <a:latin typeface="Times New Roman" panose="02020603050405020304" pitchFamily="18" charset="0"/>
                      </a:rPr>
                      <m:t> </m:t>
                    </m:r>
                  </m:oMath>
                </a14:m>
                <a:endParaRPr lang="en-US" altLang="zh-CN" dirty="0">
                  <a:solidFill>
                    <a:srgbClr val="004098"/>
                  </a:solidFill>
                  <a:latin typeface="Times New Roman" panose="02020603050405020304" pitchFamily="18" charset="0"/>
                </a:endParaRPr>
              </a:p>
              <a:p>
                <a:r>
                  <a:rPr lang="fr-FR" altLang="zh-CN" sz="1800" b="1" dirty="0"/>
                  <a:t>   </a:t>
                </a:r>
                <a14:m>
                  <m:oMath xmlns:m="http://schemas.openxmlformats.org/officeDocument/2006/math">
                    <m:sSup>
                      <m:sSupPr>
                        <m:ctrlPr>
                          <a:rPr lang="fr-FR" altLang="zh-CN" sz="1800" b="1" i="1" dirty="0" smtClean="0">
                            <a:latin typeface="Cambria Math" panose="02040503050406030204" pitchFamily="18" charset="0"/>
                          </a:rPr>
                        </m:ctrlPr>
                      </m:sSupPr>
                      <m:e>
                        <m:r>
                          <a:rPr lang="fr-FR" altLang="zh-CN" sz="1800" b="1" i="1" dirty="0" smtClean="0">
                            <a:latin typeface="Cambria Math" panose="02040503050406030204" pitchFamily="18" charset="0"/>
                          </a:rPr>
                          <m:t>𝐙𝐨𝐮𝐲𝐢𝐧𝐠</m:t>
                        </m:r>
                        <m:r>
                          <a:rPr lang="en-US" altLang="zh-CN" sz="1800" b="1" dirty="0" smtClean="0">
                            <a:latin typeface="Cambria Math" panose="02040503050406030204" pitchFamily="18" charset="0"/>
                          </a:rPr>
                          <m:t> </m:t>
                        </m:r>
                        <m:r>
                          <a:rPr lang="fr-FR" altLang="zh-CN" sz="1800" b="1" i="1" dirty="0" smtClean="0">
                            <a:latin typeface="Cambria Math" panose="02040503050406030204" pitchFamily="18" charset="0"/>
                          </a:rPr>
                          <m:t>𝐂𝐚𝐨</m:t>
                        </m:r>
                      </m:e>
                      <m:sup>
                        <m:r>
                          <a:rPr lang="en-US" altLang="zh-CN" sz="1800" b="1" i="1" dirty="0" smtClean="0">
                            <a:latin typeface="Cambria Math" panose="02040503050406030204" pitchFamily="18" charset="0"/>
                          </a:rPr>
                          <m:t>𝟏</m:t>
                        </m:r>
                        <m:r>
                          <a:rPr lang="en-US" altLang="zh-CN" sz="1800" b="1" dirty="0" smtClean="0">
                            <a:latin typeface="Cambria Math" panose="02040503050406030204" pitchFamily="18" charset="0"/>
                          </a:rPr>
                          <m:t>,</m:t>
                        </m:r>
                        <m:r>
                          <a:rPr lang="en-US" altLang="zh-CN" sz="1800" b="1" i="1" dirty="0" smtClean="0">
                            <a:latin typeface="Cambria Math" panose="02040503050406030204" pitchFamily="18" charset="0"/>
                          </a:rPr>
                          <m:t>𝟐</m:t>
                        </m:r>
                        <m:r>
                          <a:rPr lang="en-US" altLang="zh-CN" sz="1800" b="1" dirty="0" smtClean="0">
                            <a:latin typeface="Cambria Math" panose="02040503050406030204" pitchFamily="18" charset="0"/>
                          </a:rPr>
                          <m:t>,</m:t>
                        </m:r>
                        <m:r>
                          <a:rPr lang="en-US" altLang="zh-CN" sz="1800" b="1" i="1" dirty="0" smtClean="0">
                            <a:latin typeface="Cambria Math" panose="02040503050406030204" pitchFamily="18" charset="0"/>
                          </a:rPr>
                          <m:t>𝟑</m:t>
                        </m:r>
                      </m:sup>
                    </m:sSup>
                  </m:oMath>
                </a14:m>
                <a:r>
                  <a:rPr lang="fr-FR" altLang="zh-CN" sz="1800" b="1"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fr-FR" altLang="zh-CN" sz="1800" b="1" i="1" dirty="0">
                            <a:latin typeface="Cambria Math" panose="02040503050406030204" pitchFamily="18" charset="0"/>
                          </a:rPr>
                        </m:ctrlPr>
                      </m:sSupPr>
                      <m:e>
                        <m:r>
                          <m:rPr>
                            <m:sty m:val="p"/>
                          </m:rPr>
                          <a:rPr lang="fr-FR" altLang="zh-CN" sz="1800" b="1" dirty="0" smtClean="0">
                            <a:latin typeface="Cambria Math" panose="02040503050406030204" pitchFamily="18" charset="0"/>
                          </a:rPr>
                          <m:t>Yifei</m:t>
                        </m:r>
                        <m:r>
                          <a:rPr lang="fr-FR" altLang="zh-CN" sz="1800" b="1" dirty="0" smtClean="0">
                            <a:latin typeface="Cambria Math" panose="02040503050406030204" pitchFamily="18" charset="0"/>
                          </a:rPr>
                          <m:t> </m:t>
                        </m:r>
                        <m:r>
                          <m:rPr>
                            <m:sty m:val="p"/>
                          </m:rPr>
                          <a:rPr lang="fr-FR" altLang="zh-CN" sz="1800" b="1" dirty="0" smtClean="0">
                            <a:latin typeface="Cambria Math" panose="02040503050406030204" pitchFamily="18" charset="0"/>
                          </a:rPr>
                          <m:t>Yang</m:t>
                        </m:r>
                      </m:e>
                      <m:sup>
                        <m:r>
                          <a:rPr lang="en-US" altLang="zh-CN" sz="1800" b="1" dirty="0" smtClean="0">
                            <a:latin typeface="Cambria Math" panose="02040503050406030204" pitchFamily="18" charset="0"/>
                          </a:rPr>
                          <m:t>1,2,3</m:t>
                        </m:r>
                      </m:sup>
                    </m:sSup>
                  </m:oMath>
                </a14:m>
                <a:r>
                  <a:rPr lang="fr-FR" altLang="zh-CN" sz="1800" b="1"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fr-FR" altLang="zh-CN" sz="1800" b="1" i="1" dirty="0">
                            <a:latin typeface="Cambria Math" panose="02040503050406030204" pitchFamily="18" charset="0"/>
                          </a:rPr>
                        </m:ctrlPr>
                      </m:sSupPr>
                      <m:e>
                        <m:r>
                          <m:rPr>
                            <m:sty m:val="p"/>
                          </m:rPr>
                          <a:rPr lang="fr-FR" altLang="zh-CN" sz="1800" b="1" dirty="0" smtClean="0">
                            <a:latin typeface="Cambria Math" panose="02040503050406030204" pitchFamily="18" charset="0"/>
                          </a:rPr>
                          <m:t>Hai</m:t>
                        </m:r>
                        <m:r>
                          <a:rPr lang="fr-FR" altLang="zh-CN" sz="1800" b="1" dirty="0" smtClean="0">
                            <a:latin typeface="Cambria Math" panose="02040503050406030204" pitchFamily="18" charset="0"/>
                          </a:rPr>
                          <m:t> </m:t>
                        </m:r>
                        <m:r>
                          <m:rPr>
                            <m:sty m:val="p"/>
                          </m:rPr>
                          <a:rPr lang="fr-FR" altLang="zh-CN" sz="1800" b="1" dirty="0" smtClean="0">
                            <a:latin typeface="Cambria Math" panose="02040503050406030204" pitchFamily="18" charset="0"/>
                          </a:rPr>
                          <m:t>Zhao</m:t>
                        </m:r>
                      </m:e>
                      <m:sup>
                        <m:r>
                          <a:rPr lang="en-US" altLang="zh-CN" sz="1800" b="1" dirty="0" smtClean="0">
                            <a:latin typeface="Cambria Math" panose="02040503050406030204" pitchFamily="18" charset="0"/>
                          </a:rPr>
                          <m:t>1,2,3,∗</m:t>
                        </m:r>
                      </m:sup>
                    </m:sSup>
                  </m:oMath>
                </a14:m>
                <a:br>
                  <a:rPr lang="fr-FR" altLang="zh-CN" sz="1800" b="1" dirty="0">
                    <a:latin typeface="Times New Roman" panose="02020603050405020304" pitchFamily="18" charset="0"/>
                  </a:rPr>
                </a:br>
                <a14:m>
                  <m:oMath xmlns:m="http://schemas.openxmlformats.org/officeDocument/2006/math">
                    <m:sSup>
                      <m:sSupPr>
                        <m:ctrlPr>
                          <a:rPr lang="fr-FR" altLang="zh-CN" sz="1800" b="1" i="1">
                            <a:latin typeface="Cambria Math" panose="02040503050406030204" pitchFamily="18" charset="0"/>
                          </a:rPr>
                        </m:ctrlPr>
                      </m:sSupPr>
                      <m:e>
                        <m:r>
                          <a:rPr lang="en-US" altLang="zh-CN" sz="1800" b="1">
                            <a:latin typeface="Cambria Math" panose="02040503050406030204" pitchFamily="18" charset="0"/>
                          </a:rPr>
                          <m:t> </m:t>
                        </m:r>
                      </m:e>
                      <m:sup>
                        <m:r>
                          <a:rPr lang="en-US" altLang="zh-CN" sz="1800" b="1">
                            <a:latin typeface="Cambria Math" panose="02040503050406030204" pitchFamily="18" charset="0"/>
                          </a:rPr>
                          <m:t>1</m:t>
                        </m:r>
                      </m:sup>
                    </m:sSup>
                  </m:oMath>
                </a14:m>
                <a:r>
                  <a:rPr lang="fr-FR" altLang="zh-CN" sz="1800" dirty="0">
                    <a:latin typeface="Times New Roman" panose="02020603050405020304" pitchFamily="18" charset="0"/>
                  </a:rPr>
                  <a:t>Department of Computer Science and Engineering, Shanghai Jiao Tong University</a:t>
                </a:r>
              </a:p>
              <a:p>
                <a14:m>
                  <m:oMath xmlns:m="http://schemas.openxmlformats.org/officeDocument/2006/math">
                    <m:sSup>
                      <m:sSupPr>
                        <m:ctrlPr>
                          <a:rPr lang="fr-FR" altLang="zh-CN" sz="1800" i="1">
                            <a:latin typeface="Cambria Math" panose="02040503050406030204" pitchFamily="18" charset="0"/>
                          </a:rPr>
                        </m:ctrlPr>
                      </m:sSupPr>
                      <m:e>
                        <m:r>
                          <a:rPr lang="en-US" altLang="zh-CN" sz="1800" b="0">
                            <a:latin typeface="Cambria Math" panose="02040503050406030204" pitchFamily="18" charset="0"/>
                          </a:rPr>
                          <m:t> </m:t>
                        </m:r>
                      </m:e>
                      <m:sup>
                        <m:r>
                          <a:rPr lang="en-US" altLang="zh-CN" sz="1800" b="0">
                            <a:latin typeface="Cambria Math" panose="02040503050406030204" pitchFamily="18" charset="0"/>
                          </a:rPr>
                          <m:t>2</m:t>
                        </m:r>
                      </m:sup>
                    </m:sSup>
                  </m:oMath>
                </a14:m>
                <a:r>
                  <a:rPr lang="en-US" altLang="zh-CN" sz="1800" dirty="0">
                    <a:latin typeface="Times New Roman" panose="02020603050405020304" pitchFamily="18" charset="0"/>
                  </a:rPr>
                  <a:t>Key Laboratory of Shanghai Education Commission for Intelligent Interaction  and Cognitive Engineering, </a:t>
                </a:r>
              </a:p>
              <a:p>
                <a:r>
                  <a:rPr lang="en-US" altLang="zh-CN" dirty="0">
                    <a:latin typeface="Times New Roman" panose="02020603050405020304" pitchFamily="18" charset="0"/>
                  </a:rPr>
                  <a:t>   </a:t>
                </a:r>
                <a:r>
                  <a:rPr lang="en-US" altLang="zh-CN" sz="1800" dirty="0">
                    <a:latin typeface="Times New Roman" panose="02020603050405020304" pitchFamily="18" charset="0"/>
                  </a:rPr>
                  <a:t>Shanghai Jiao Tong University</a:t>
                </a:r>
              </a:p>
              <a:p>
                <a14:m>
                  <m:oMath xmlns:m="http://schemas.openxmlformats.org/officeDocument/2006/math">
                    <m:sSup>
                      <m:sSupPr>
                        <m:ctrlPr>
                          <a:rPr lang="fr-FR" altLang="zh-CN" sz="1800" i="1">
                            <a:latin typeface="Cambria Math" panose="02040503050406030204" pitchFamily="18" charset="0"/>
                          </a:rPr>
                        </m:ctrlPr>
                      </m:sSupPr>
                      <m:e>
                        <m:r>
                          <a:rPr lang="en-US" altLang="zh-CN" sz="1800" b="0">
                            <a:latin typeface="Cambria Math" panose="02040503050406030204" pitchFamily="18" charset="0"/>
                          </a:rPr>
                          <m:t> </m:t>
                        </m:r>
                      </m:e>
                      <m:sup>
                        <m:r>
                          <a:rPr lang="en-US" altLang="zh-CN" sz="1800" b="0">
                            <a:latin typeface="Cambria Math" panose="02040503050406030204" pitchFamily="18" charset="0"/>
                          </a:rPr>
                          <m:t>3</m:t>
                        </m:r>
                      </m:sup>
                    </m:sSup>
                  </m:oMath>
                </a14:m>
                <a:r>
                  <a:rPr lang="en-US" altLang="zh-CN" sz="1800" dirty="0">
                    <a:latin typeface="Times New Roman" panose="02020603050405020304" pitchFamily="18" charset="0"/>
                  </a:rPr>
                  <a:t>Shanghai Key Laboratory of Trusted Data Circulation and Governance in Web3</a:t>
                </a:r>
              </a:p>
              <a:p>
                <a:r>
                  <a:rPr lang="fr-FR" altLang="zh-CN" sz="1800" dirty="0">
                    <a:solidFill>
                      <a:schemeClr val="bg1"/>
                    </a:solidFill>
                    <a:latin typeface="Times New Roman" panose="02020603050405020304" pitchFamily="18" charset="0"/>
                    <a:cs typeface="Times New Roman" panose="02020603050405020304" pitchFamily="18" charset="0"/>
                  </a:rPr>
                  <a:t>{zouyingcao,yifeiyang}@sjtu.edu.cn, zhaohai@cs.sjtu.edu.cn</a:t>
                </a:r>
                <a:endParaRPr lang="zh-CN" altLang="en-US" sz="1800" dirty="0">
                  <a:solidFill>
                    <a:schemeClr val="bg1"/>
                  </a:solidFill>
                  <a:latin typeface="Times New Roman" panose="02020603050405020304" pitchFamily="18" charset="0"/>
                  <a:cs typeface="Times New Roman" panose="02020603050405020304" pitchFamily="18" charset="0"/>
                </a:endParaRPr>
              </a:p>
            </p:txBody>
          </p:sp>
        </mc:Choice>
        <mc:Fallback>
          <p:sp>
            <p:nvSpPr>
              <p:cNvPr id="18" name="文本框 17">
                <a:extLst>
                  <a:ext uri="{FF2B5EF4-FFF2-40B4-BE49-F238E27FC236}">
                    <a16:creationId xmlns:a16="http://schemas.microsoft.com/office/drawing/2014/main" id="{483ECB79-FE47-8B14-149F-3BE9FCDA8E89}"/>
                  </a:ext>
                </a:extLst>
              </p:cNvPr>
              <p:cNvSpPr txBox="1">
                <a:spLocks noRot="1" noChangeAspect="1" noMove="1" noResize="1" noEditPoints="1" noAdjustHandles="1" noChangeArrowheads="1" noChangeShapeType="1" noTextEdit="1"/>
              </p:cNvSpPr>
              <p:nvPr/>
            </p:nvSpPr>
            <p:spPr>
              <a:xfrm>
                <a:off x="1" y="4869505"/>
                <a:ext cx="12192000" cy="2037545"/>
              </a:xfrm>
              <a:prstGeom prst="rect">
                <a:avLst/>
              </a:prstGeom>
              <a:blipFill>
                <a:blip r:embed="rId6"/>
                <a:stretch>
                  <a:fillRect l="-400" t="-1796" b="-38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4978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DFE7E0-97FF-33FB-59FE-DC6769401680}"/>
              </a:ext>
            </a:extLst>
          </p:cNvPr>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Outline</a:t>
            </a:r>
            <a:endParaRPr lang="zh-CN" altLang="en-US" dirty="0"/>
          </a:p>
        </p:txBody>
      </p:sp>
      <p:sp>
        <p:nvSpPr>
          <p:cNvPr id="4" name="灯片编号占位符 3">
            <a:extLst>
              <a:ext uri="{FF2B5EF4-FFF2-40B4-BE49-F238E27FC236}">
                <a16:creationId xmlns:a16="http://schemas.microsoft.com/office/drawing/2014/main" id="{55FE62EE-13CA-9FA7-F175-62692D049F5F}"/>
              </a:ext>
            </a:extLst>
          </p:cNvPr>
          <p:cNvSpPr>
            <a:spLocks noGrp="1"/>
          </p:cNvSpPr>
          <p:nvPr>
            <p:ph type="sldNum" sz="quarter" idx="12"/>
          </p:nvPr>
        </p:nvSpPr>
        <p:spPr/>
        <p:txBody>
          <a:bodyPr/>
          <a:lstStyle/>
          <a:p>
            <a:fld id="{3ACD1EC8-6F57-41A7-99F1-FEDB2874BA2B}" type="slidenum">
              <a:rPr lang="zh-CN" altLang="en-US" smtClean="0"/>
              <a:t>2</a:t>
            </a:fld>
            <a:endParaRPr lang="zh-CN" altLang="en-US"/>
          </a:p>
        </p:txBody>
      </p:sp>
      <p:sp>
        <p:nvSpPr>
          <p:cNvPr id="5" name="内容占位符 4">
            <a:extLst>
              <a:ext uri="{FF2B5EF4-FFF2-40B4-BE49-F238E27FC236}">
                <a16:creationId xmlns:a16="http://schemas.microsoft.com/office/drawing/2014/main" id="{346C4C7F-4783-2852-7980-05425BD3051E}"/>
              </a:ext>
            </a:extLst>
          </p:cNvPr>
          <p:cNvSpPr>
            <a:spLocks noGrp="1"/>
          </p:cNvSpPr>
          <p:nvPr>
            <p:ph idx="1"/>
          </p:nvPr>
        </p:nvSpPr>
        <p:spPr>
          <a:xfrm>
            <a:off x="482600" y="1096963"/>
            <a:ext cx="11214100" cy="3598101"/>
          </a:xfrm>
          <a:prstGeom prst="rect">
            <a:avLst/>
          </a:prstGeom>
        </p:spPr>
        <p:txBody>
          <a:bodyPr wrap="square">
            <a:spAutoFit/>
          </a:bodyPr>
          <a:lstStyle/>
          <a:p>
            <a:pPr marL="457200" indent="-457200">
              <a:lnSpc>
                <a:spcPct val="130000"/>
              </a:lnSpc>
              <a:buFont typeface="Arial" panose="020B0604020202020204" pitchFamily="34" charset="0"/>
              <a:buChar char="•"/>
            </a:pP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Introduction</a:t>
            </a:r>
          </a:p>
          <a:p>
            <a:pPr marL="457200" indent="-457200">
              <a:lnSpc>
                <a:spcPct val="130000"/>
              </a:lnSpc>
              <a:buFont typeface="Arial" panose="020B0604020202020204" pitchFamily="34" charset="0"/>
              <a:buChar char="•"/>
            </a:pP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Motivation</a:t>
            </a:r>
          </a:p>
          <a:p>
            <a:pPr marL="457200" indent="-457200">
              <a:lnSpc>
                <a:spcPct val="130000"/>
              </a:lnSpc>
              <a:buFont typeface="Arial" panose="020B0604020202020204" pitchFamily="34" charset="0"/>
              <a:buChar char="•"/>
            </a:pP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Methodology</a:t>
            </a:r>
          </a:p>
          <a:p>
            <a:pPr marL="457200" indent="-457200">
              <a:lnSpc>
                <a:spcPct val="130000"/>
              </a:lnSpc>
              <a:buFont typeface="Arial" panose="020B0604020202020204" pitchFamily="34" charset="0"/>
              <a:buChar char="•"/>
            </a:pP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Experiments</a:t>
            </a:r>
          </a:p>
        </p:txBody>
      </p:sp>
    </p:spTree>
    <p:extLst>
      <p:ext uri="{BB962C8B-B14F-4D97-AF65-F5344CB8AC3E}">
        <p14:creationId xmlns:p14="http://schemas.microsoft.com/office/powerpoint/2010/main" val="875553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769B7-A62D-6C27-8535-9D559CA69F9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D6633E4-ECB9-8762-F073-4C3392293681}"/>
              </a:ext>
            </a:extLst>
          </p:cNvPr>
          <p:cNvSpPr>
            <a:spLocks noGrp="1"/>
          </p:cNvSpPr>
          <p:nvPr>
            <p:ph type="title"/>
          </p:nvPr>
        </p:nvSpPr>
        <p:spPr/>
        <p:txBody>
          <a:bodyPr/>
          <a:lstStyle/>
          <a:p>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Introduction</a:t>
            </a:r>
            <a:endParaRPr lang="zh-CN" altLang="en-US" dirty="0"/>
          </a:p>
        </p:txBody>
      </p:sp>
      <p:sp>
        <p:nvSpPr>
          <p:cNvPr id="4" name="灯片编号占位符 3">
            <a:extLst>
              <a:ext uri="{FF2B5EF4-FFF2-40B4-BE49-F238E27FC236}">
                <a16:creationId xmlns:a16="http://schemas.microsoft.com/office/drawing/2014/main" id="{B0B95C0D-42FD-D53E-3E20-24212EEEE9AB}"/>
              </a:ext>
            </a:extLst>
          </p:cNvPr>
          <p:cNvSpPr>
            <a:spLocks noGrp="1"/>
          </p:cNvSpPr>
          <p:nvPr>
            <p:ph type="sldNum" sz="quarter" idx="12"/>
          </p:nvPr>
        </p:nvSpPr>
        <p:spPr/>
        <p:txBody>
          <a:bodyPr/>
          <a:lstStyle/>
          <a:p>
            <a:fld id="{3ACD1EC8-6F57-41A7-99F1-FEDB2874BA2B}" type="slidenum">
              <a:rPr lang="zh-CN" altLang="en-US" smtClean="0"/>
              <a:t>3</a:t>
            </a:fld>
            <a:endParaRPr lang="zh-CN" altLang="en-US"/>
          </a:p>
        </p:txBody>
      </p:sp>
      <p:grpSp>
        <p:nvGrpSpPr>
          <p:cNvPr id="7" name="组合 6">
            <a:extLst>
              <a:ext uri="{FF2B5EF4-FFF2-40B4-BE49-F238E27FC236}">
                <a16:creationId xmlns:a16="http://schemas.microsoft.com/office/drawing/2014/main" id="{883E2E9A-AC3F-30DC-5070-5B8420E774CA}"/>
              </a:ext>
            </a:extLst>
          </p:cNvPr>
          <p:cNvGrpSpPr/>
          <p:nvPr/>
        </p:nvGrpSpPr>
        <p:grpSpPr>
          <a:xfrm>
            <a:off x="482600" y="1132713"/>
            <a:ext cx="2373747" cy="2296287"/>
            <a:chOff x="10611" y="640785"/>
            <a:chExt cx="3171244" cy="3312377"/>
          </a:xfrm>
        </p:grpSpPr>
        <p:pic>
          <p:nvPicPr>
            <p:cNvPr id="3" name="图形 2">
              <a:extLst>
                <a:ext uri="{FF2B5EF4-FFF2-40B4-BE49-F238E27FC236}">
                  <a16:creationId xmlns:a16="http://schemas.microsoft.com/office/drawing/2014/main" id="{9A87FF03-7C89-446F-D583-C87F3FC44C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5532" y="1822709"/>
              <a:ext cx="2226323" cy="2130453"/>
            </a:xfrm>
            <a:prstGeom prst="rect">
              <a:avLst/>
            </a:prstGeom>
          </p:spPr>
        </p:pic>
        <p:sp>
          <p:nvSpPr>
            <p:cNvPr id="6" name="文本框 5">
              <a:extLst>
                <a:ext uri="{FF2B5EF4-FFF2-40B4-BE49-F238E27FC236}">
                  <a16:creationId xmlns:a16="http://schemas.microsoft.com/office/drawing/2014/main" id="{09E0E44E-E8CA-A85E-7F96-3DD4925C8CF2}"/>
                </a:ext>
              </a:extLst>
            </p:cNvPr>
            <p:cNvSpPr txBox="1"/>
            <p:nvPr/>
          </p:nvSpPr>
          <p:spPr>
            <a:xfrm>
              <a:off x="10611" y="640785"/>
              <a:ext cx="2463224" cy="1798060"/>
            </a:xfrm>
            <a:prstGeom prst="rect">
              <a:avLst/>
            </a:prstGeom>
            <a:noFill/>
          </p:spPr>
          <p:txBody>
            <a:bodyPr wrap="square">
              <a:spAutoFit/>
            </a:bodyPr>
            <a:lstStyle/>
            <a:p>
              <a:r>
                <a:rPr lang="en-US" altLang="zh-CN" sz="2500" b="1" dirty="0">
                  <a:solidFill>
                    <a:srgbClr val="004FB8"/>
                  </a:solidFill>
                  <a:latin typeface="Times New Roman" panose="02020603050405020304" pitchFamily="18" charset="0"/>
                  <a:cs typeface="Times New Roman" panose="02020603050405020304" pitchFamily="18" charset="0"/>
                </a:rPr>
                <a:t>GPT-4</a:t>
              </a:r>
            </a:p>
            <a:p>
              <a:r>
                <a:rPr lang="en-US" altLang="zh-CN" sz="2500" b="1" dirty="0">
                  <a:solidFill>
                    <a:srgbClr val="004FB8"/>
                  </a:solidFill>
                  <a:latin typeface="Times New Roman" panose="02020603050405020304" pitchFamily="18" charset="0"/>
                  <a:cs typeface="Times New Roman" panose="02020603050405020304" pitchFamily="18" charset="0"/>
                </a:rPr>
                <a:t>LLaMA</a:t>
              </a:r>
            </a:p>
            <a:p>
              <a:r>
                <a:rPr lang="en-US" altLang="zh-CN" sz="2500" b="1" dirty="0">
                  <a:solidFill>
                    <a:srgbClr val="004FB8"/>
                  </a:solidFill>
                  <a:latin typeface="Times New Roman" panose="02020603050405020304" pitchFamily="18" charset="0"/>
                  <a:cs typeface="Times New Roman" panose="02020603050405020304" pitchFamily="18" charset="0"/>
                </a:rPr>
                <a:t>…</a:t>
              </a:r>
              <a:endParaRPr lang="en-US" altLang="zh-CN" sz="2500" dirty="0">
                <a:solidFill>
                  <a:srgbClr val="004FB8"/>
                </a:solidFill>
                <a:latin typeface="Times New Roman" panose="02020603050405020304" pitchFamily="18" charset="0"/>
                <a:cs typeface="Times New Roman" panose="02020603050405020304" pitchFamily="18" charset="0"/>
              </a:endParaRPr>
            </a:p>
          </p:txBody>
        </p:sp>
      </p:grpSp>
      <p:pic>
        <p:nvPicPr>
          <p:cNvPr id="9" name="图片 8">
            <a:extLst>
              <a:ext uri="{FF2B5EF4-FFF2-40B4-BE49-F238E27FC236}">
                <a16:creationId xmlns:a16="http://schemas.microsoft.com/office/drawing/2014/main" id="{7C4D6AF0-FD12-8193-EB8A-CEC34EB36D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3" y="3941516"/>
            <a:ext cx="5846868" cy="2130452"/>
          </a:xfrm>
          <a:prstGeom prst="rect">
            <a:avLst/>
          </a:prstGeom>
        </p:spPr>
      </p:pic>
      <p:sp>
        <p:nvSpPr>
          <p:cNvPr id="11" name="文本框 10">
            <a:extLst>
              <a:ext uri="{FF2B5EF4-FFF2-40B4-BE49-F238E27FC236}">
                <a16:creationId xmlns:a16="http://schemas.microsoft.com/office/drawing/2014/main" id="{58531F55-4A01-80CA-ACA0-D6C74FF88187}"/>
              </a:ext>
            </a:extLst>
          </p:cNvPr>
          <p:cNvSpPr txBox="1"/>
          <p:nvPr/>
        </p:nvSpPr>
        <p:spPr>
          <a:xfrm>
            <a:off x="235528" y="6239377"/>
            <a:ext cx="6470072" cy="646331"/>
          </a:xfrm>
          <a:prstGeom prst="rect">
            <a:avLst/>
          </a:prstGeom>
          <a:noFill/>
        </p:spPr>
        <p:txBody>
          <a:bodyPr wrap="square">
            <a:spAutoFit/>
          </a:bodyPr>
          <a:lstStyle/>
          <a:p>
            <a:r>
              <a:rPr lang="fr-FR" altLang="zh-CN" dirty="0">
                <a:solidFill>
                  <a:srgbClr val="004098"/>
                </a:solidFill>
                <a:latin typeface="Times New Roman" panose="02020603050405020304" pitchFamily="18" charset="0"/>
                <a:cs typeface="Times New Roman" panose="02020603050405020304" pitchFamily="18" charset="0"/>
              </a:rPr>
              <a:t>Ref: http://research.google/blog/pathways-language-model-palm-</a:t>
            </a:r>
            <a:r>
              <a:rPr lang="fr-FR" altLang="zh-CN" dirty="0">
                <a:solidFill>
                  <a:schemeClr val="bg1"/>
                </a:solidFill>
                <a:latin typeface="Times New Roman" panose="02020603050405020304" pitchFamily="18" charset="0"/>
                <a:cs typeface="Times New Roman" panose="02020603050405020304" pitchFamily="18" charset="0"/>
              </a:rPr>
              <a:t>scaling-to-540-billion-parameters-for-breakthrough-performance/</a:t>
            </a:r>
            <a:endParaRPr lang="zh-CN" altLang="en-US" dirty="0">
              <a:solidFill>
                <a:schemeClr val="bg1"/>
              </a:solidFill>
              <a:latin typeface="Times New Roman" panose="02020603050405020304" pitchFamily="18" charset="0"/>
              <a:cs typeface="Times New Roman" panose="02020603050405020304" pitchFamily="18" charset="0"/>
            </a:endParaRPr>
          </a:p>
        </p:txBody>
      </p:sp>
      <p:pic>
        <p:nvPicPr>
          <p:cNvPr id="13" name="图形 12" descr="箭头顺时针弯曲">
            <a:extLst>
              <a:ext uri="{FF2B5EF4-FFF2-40B4-BE49-F238E27FC236}">
                <a16:creationId xmlns:a16="http://schemas.microsoft.com/office/drawing/2014/main" id="{99792197-3033-5C28-DABB-0DB5F2A7AA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355228" flipH="1">
            <a:off x="1813336" y="3319615"/>
            <a:ext cx="783218" cy="783218"/>
          </a:xfrm>
          <a:prstGeom prst="rect">
            <a:avLst/>
          </a:prstGeom>
        </p:spPr>
      </p:pic>
      <p:pic>
        <p:nvPicPr>
          <p:cNvPr id="14" name="图形 13" descr="箭头顺时针弯曲">
            <a:extLst>
              <a:ext uri="{FF2B5EF4-FFF2-40B4-BE49-F238E27FC236}">
                <a16:creationId xmlns:a16="http://schemas.microsoft.com/office/drawing/2014/main" id="{348B6CA4-94D6-44F1-8745-9D54152117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04391" flipH="1">
            <a:off x="4153805" y="3382498"/>
            <a:ext cx="783218" cy="783218"/>
          </a:xfrm>
          <a:prstGeom prst="rect">
            <a:avLst/>
          </a:prstGeom>
        </p:spPr>
      </p:pic>
      <p:sp>
        <p:nvSpPr>
          <p:cNvPr id="17" name="文本框 16">
            <a:extLst>
              <a:ext uri="{FF2B5EF4-FFF2-40B4-BE49-F238E27FC236}">
                <a16:creationId xmlns:a16="http://schemas.microsoft.com/office/drawing/2014/main" id="{C9DAD903-FB6C-8299-BB28-24D3918D926E}"/>
              </a:ext>
            </a:extLst>
          </p:cNvPr>
          <p:cNvSpPr txBox="1"/>
          <p:nvPr/>
        </p:nvSpPr>
        <p:spPr>
          <a:xfrm>
            <a:off x="3033672" y="1132713"/>
            <a:ext cx="1843778" cy="861774"/>
          </a:xfrm>
          <a:prstGeom prst="rect">
            <a:avLst/>
          </a:prstGeom>
          <a:noFill/>
        </p:spPr>
        <p:txBody>
          <a:bodyPr wrap="square">
            <a:spAutoFit/>
          </a:bodyPr>
          <a:lstStyle/>
          <a:p>
            <a:r>
              <a:rPr lang="en-US" altLang="zh-CN" sz="2500" b="1" dirty="0">
                <a:solidFill>
                  <a:srgbClr val="004FB8"/>
                </a:solidFill>
                <a:latin typeface="Times New Roman" panose="02020603050405020304" pitchFamily="18" charset="0"/>
                <a:cs typeface="Times New Roman" panose="02020603050405020304" pitchFamily="18" charset="0"/>
              </a:rPr>
              <a:t>Resource-hungry</a:t>
            </a:r>
            <a:endParaRPr lang="en-US" altLang="zh-CN" sz="2500" dirty="0">
              <a:solidFill>
                <a:srgbClr val="004FB8"/>
              </a:solidFill>
              <a:latin typeface="Times New Roman" panose="02020603050405020304" pitchFamily="18" charset="0"/>
              <a:cs typeface="Times New Roman" panose="02020603050405020304" pitchFamily="18" charset="0"/>
            </a:endParaRPr>
          </a:p>
        </p:txBody>
      </p:sp>
      <p:pic>
        <p:nvPicPr>
          <p:cNvPr id="19" name="图形 18" descr="直箭头">
            <a:extLst>
              <a:ext uri="{FF2B5EF4-FFF2-40B4-BE49-F238E27FC236}">
                <a16:creationId xmlns:a16="http://schemas.microsoft.com/office/drawing/2014/main" id="{CF103238-57D4-80FD-46A9-256061B502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6243437" y="2514600"/>
            <a:ext cx="914400" cy="914400"/>
          </a:xfrm>
          <a:prstGeom prst="rect">
            <a:avLst/>
          </a:prstGeom>
        </p:spPr>
      </p:pic>
      <p:grpSp>
        <p:nvGrpSpPr>
          <p:cNvPr id="30" name="组合 29">
            <a:extLst>
              <a:ext uri="{FF2B5EF4-FFF2-40B4-BE49-F238E27FC236}">
                <a16:creationId xmlns:a16="http://schemas.microsoft.com/office/drawing/2014/main" id="{2C4192ED-9D46-5219-0719-F0F470472B50}"/>
              </a:ext>
            </a:extLst>
          </p:cNvPr>
          <p:cNvGrpSpPr/>
          <p:nvPr/>
        </p:nvGrpSpPr>
        <p:grpSpPr>
          <a:xfrm>
            <a:off x="3667233" y="1881986"/>
            <a:ext cx="2369483" cy="1457602"/>
            <a:chOff x="6695119" y="3528909"/>
            <a:chExt cx="3716582" cy="2337473"/>
          </a:xfrm>
        </p:grpSpPr>
        <p:pic>
          <p:nvPicPr>
            <p:cNvPr id="25" name="图形 24">
              <a:extLst>
                <a:ext uri="{FF2B5EF4-FFF2-40B4-BE49-F238E27FC236}">
                  <a16:creationId xmlns:a16="http://schemas.microsoft.com/office/drawing/2014/main" id="{64D73303-E7C6-EFD1-FC03-2BDE069394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95119" y="3528909"/>
              <a:ext cx="3716582" cy="2337473"/>
            </a:xfrm>
            <a:prstGeom prst="rect">
              <a:avLst/>
            </a:prstGeom>
          </p:spPr>
        </p:pic>
        <p:pic>
          <p:nvPicPr>
            <p:cNvPr id="21" name="图形 20">
              <a:extLst>
                <a:ext uri="{FF2B5EF4-FFF2-40B4-BE49-F238E27FC236}">
                  <a16:creationId xmlns:a16="http://schemas.microsoft.com/office/drawing/2014/main" id="{5ECDCECD-1039-7B81-B7C2-BEEEF9CF6EF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61751" y="4333554"/>
              <a:ext cx="509234" cy="509234"/>
            </a:xfrm>
            <a:prstGeom prst="rect">
              <a:avLst/>
            </a:prstGeom>
          </p:spPr>
        </p:pic>
        <p:pic>
          <p:nvPicPr>
            <p:cNvPr id="23" name="图形 22">
              <a:extLst>
                <a:ext uri="{FF2B5EF4-FFF2-40B4-BE49-F238E27FC236}">
                  <a16:creationId xmlns:a16="http://schemas.microsoft.com/office/drawing/2014/main" id="{BAD97732-0827-8741-B1AC-E0D08500968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16455" y="3718364"/>
              <a:ext cx="680352" cy="680352"/>
            </a:xfrm>
            <a:prstGeom prst="rect">
              <a:avLst/>
            </a:prstGeom>
          </p:spPr>
        </p:pic>
        <p:pic>
          <p:nvPicPr>
            <p:cNvPr id="28" name="图形 27">
              <a:extLst>
                <a:ext uri="{FF2B5EF4-FFF2-40B4-BE49-F238E27FC236}">
                  <a16:creationId xmlns:a16="http://schemas.microsoft.com/office/drawing/2014/main" id="{FD0B4115-8B07-6F2C-C81E-C4B2D0E97B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14151" y="4090532"/>
              <a:ext cx="725940" cy="725940"/>
            </a:xfrm>
            <a:prstGeom prst="rect">
              <a:avLst/>
            </a:prstGeom>
          </p:spPr>
        </p:pic>
      </p:grpSp>
      <p:pic>
        <p:nvPicPr>
          <p:cNvPr id="32" name="图形 31">
            <a:extLst>
              <a:ext uri="{FF2B5EF4-FFF2-40B4-BE49-F238E27FC236}">
                <a16:creationId xmlns:a16="http://schemas.microsoft.com/office/drawing/2014/main" id="{338E4107-6925-ED97-3A56-222E3FE82D2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43157" y="2124631"/>
            <a:ext cx="509154" cy="509154"/>
          </a:xfrm>
          <a:prstGeom prst="rect">
            <a:avLst/>
          </a:prstGeom>
        </p:spPr>
      </p:pic>
      <p:pic>
        <p:nvPicPr>
          <p:cNvPr id="34" name="图形 33">
            <a:extLst>
              <a:ext uri="{FF2B5EF4-FFF2-40B4-BE49-F238E27FC236}">
                <a16:creationId xmlns:a16="http://schemas.microsoft.com/office/drawing/2014/main" id="{34F880B3-17A0-43FF-07AC-8FD5D2575AD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754799" y="2377930"/>
            <a:ext cx="401510" cy="401510"/>
          </a:xfrm>
          <a:prstGeom prst="rect">
            <a:avLst/>
          </a:prstGeom>
        </p:spPr>
      </p:pic>
      <p:pic>
        <p:nvPicPr>
          <p:cNvPr id="36" name="图形 35">
            <a:extLst>
              <a:ext uri="{FF2B5EF4-FFF2-40B4-BE49-F238E27FC236}">
                <a16:creationId xmlns:a16="http://schemas.microsoft.com/office/drawing/2014/main" id="{350BA4B0-7B24-33AA-8377-FA21E9536F5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flipH="1">
            <a:off x="7754799" y="2992898"/>
            <a:ext cx="401510" cy="401510"/>
          </a:xfrm>
          <a:prstGeom prst="rect">
            <a:avLst/>
          </a:prstGeom>
        </p:spPr>
      </p:pic>
      <p:sp>
        <p:nvSpPr>
          <p:cNvPr id="38" name="文本框 37">
            <a:extLst>
              <a:ext uri="{FF2B5EF4-FFF2-40B4-BE49-F238E27FC236}">
                <a16:creationId xmlns:a16="http://schemas.microsoft.com/office/drawing/2014/main" id="{21CFDEE3-F167-71F5-5DAA-7682AA2B9240}"/>
              </a:ext>
            </a:extLst>
          </p:cNvPr>
          <p:cNvSpPr txBox="1"/>
          <p:nvPr/>
        </p:nvSpPr>
        <p:spPr>
          <a:xfrm>
            <a:off x="7272764" y="1132713"/>
            <a:ext cx="4572648" cy="477054"/>
          </a:xfrm>
          <a:prstGeom prst="rect">
            <a:avLst/>
          </a:prstGeom>
          <a:noFill/>
        </p:spPr>
        <p:txBody>
          <a:bodyPr wrap="square">
            <a:spAutoFit/>
          </a:bodyPr>
          <a:lstStyle/>
          <a:p>
            <a:r>
              <a:rPr lang="en-US" altLang="zh-CN" sz="2500" b="1" dirty="0">
                <a:solidFill>
                  <a:srgbClr val="004FB8"/>
                </a:solidFill>
                <a:latin typeface="Times New Roman" panose="02020603050405020304" pitchFamily="18" charset="0"/>
                <a:cs typeface="Times New Roman" panose="02020603050405020304" pitchFamily="18" charset="0"/>
              </a:rPr>
              <a:t>Network Compression Methods</a:t>
            </a:r>
            <a:endParaRPr lang="zh-CN" altLang="en-US" sz="2500" b="1" dirty="0">
              <a:solidFill>
                <a:srgbClr val="004FB8"/>
              </a:solidFill>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DE5488C8-7472-BBA8-3831-A1BEB9E5845E}"/>
              </a:ext>
            </a:extLst>
          </p:cNvPr>
          <p:cNvSpPr txBox="1"/>
          <p:nvPr/>
        </p:nvSpPr>
        <p:spPr>
          <a:xfrm>
            <a:off x="7309270" y="1645425"/>
            <a:ext cx="4936044" cy="1754455"/>
          </a:xfrm>
          <a:prstGeom prst="rect">
            <a:avLst/>
          </a:prstGeom>
          <a:noFill/>
        </p:spPr>
        <p:txBody>
          <a:bodyPr wrap="square">
            <a:spAutoFit/>
          </a:bodyPr>
          <a:lstStyle/>
          <a:p>
            <a:pPr>
              <a:lnSpc>
                <a:spcPct val="150000"/>
              </a:lnSpc>
            </a:pPr>
            <a:r>
              <a:rPr lang="zh-CN" altLang="en-US" sz="2500" b="1" dirty="0">
                <a:solidFill>
                  <a:srgbClr val="004FB8"/>
                </a:solidFill>
                <a:latin typeface="Times New Roman" panose="02020603050405020304" pitchFamily="18" charset="0"/>
                <a:cs typeface="Times New Roman" panose="02020603050405020304" pitchFamily="18" charset="0"/>
              </a:rPr>
              <a:t>① </a:t>
            </a:r>
            <a:r>
              <a:rPr lang="en-US" altLang="zh-CN" sz="2500" b="1" dirty="0">
                <a:solidFill>
                  <a:srgbClr val="004FB8"/>
                </a:solidFill>
                <a:latin typeface="Times New Roman" panose="02020603050405020304" pitchFamily="18" charset="0"/>
                <a:cs typeface="Times New Roman" panose="02020603050405020304" pitchFamily="18" charset="0"/>
              </a:rPr>
              <a:t>model pruning</a:t>
            </a:r>
          </a:p>
          <a:p>
            <a:pPr>
              <a:lnSpc>
                <a:spcPct val="150000"/>
              </a:lnSpc>
            </a:pPr>
            <a:r>
              <a:rPr lang="en-US" altLang="zh-CN" sz="2500" b="1" dirty="0">
                <a:solidFill>
                  <a:srgbClr val="004FB8"/>
                </a:solidFill>
                <a:latin typeface="Times New Roman" panose="02020603050405020304" pitchFamily="18" charset="0"/>
                <a:cs typeface="Times New Roman" panose="02020603050405020304" pitchFamily="18" charset="0"/>
              </a:rPr>
              <a:t>	works well for LLMs</a:t>
            </a:r>
          </a:p>
          <a:p>
            <a:pPr>
              <a:lnSpc>
                <a:spcPct val="150000"/>
              </a:lnSpc>
            </a:pPr>
            <a:r>
              <a:rPr lang="en-US" altLang="zh-CN" sz="2500" b="1" dirty="0">
                <a:solidFill>
                  <a:srgbClr val="004FB8"/>
                </a:solidFill>
                <a:latin typeface="Times New Roman" panose="02020603050405020304" pitchFamily="18" charset="0"/>
                <a:cs typeface="Times New Roman" panose="02020603050405020304" pitchFamily="18" charset="0"/>
              </a:rPr>
              <a:t>	requires post-training</a:t>
            </a:r>
          </a:p>
        </p:txBody>
      </p:sp>
      <p:pic>
        <p:nvPicPr>
          <p:cNvPr id="44" name="图形 43">
            <a:extLst>
              <a:ext uri="{FF2B5EF4-FFF2-40B4-BE49-F238E27FC236}">
                <a16:creationId xmlns:a16="http://schemas.microsoft.com/office/drawing/2014/main" id="{EFDBCE59-D918-F906-F48F-2B80A105F67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flipH="1">
            <a:off x="7754799" y="4712796"/>
            <a:ext cx="401510" cy="401510"/>
          </a:xfrm>
          <a:prstGeom prst="rect">
            <a:avLst/>
          </a:prstGeom>
        </p:spPr>
      </p:pic>
      <p:sp>
        <p:nvSpPr>
          <p:cNvPr id="46" name="文本框 45">
            <a:extLst>
              <a:ext uri="{FF2B5EF4-FFF2-40B4-BE49-F238E27FC236}">
                <a16:creationId xmlns:a16="http://schemas.microsoft.com/office/drawing/2014/main" id="{C1C41F84-6D21-BD6F-943D-BC6EDF5D0886}"/>
              </a:ext>
            </a:extLst>
          </p:cNvPr>
          <p:cNvSpPr txBox="1"/>
          <p:nvPr/>
        </p:nvSpPr>
        <p:spPr>
          <a:xfrm>
            <a:off x="6650527" y="5438565"/>
            <a:ext cx="5541473" cy="707886"/>
          </a:xfrm>
          <a:prstGeom prst="rect">
            <a:avLst/>
          </a:prstGeom>
          <a:noFill/>
        </p:spPr>
        <p:txBody>
          <a:bodyPr wrap="square">
            <a:spAutoFit/>
          </a:bodyPr>
          <a:lstStyle/>
          <a:p>
            <a:r>
              <a:rPr lang="en-US" altLang="zh-CN" sz="2000" b="1" dirty="0">
                <a:ln w="0"/>
                <a:latin typeface="Times New Roman" panose="02020603050405020304" pitchFamily="18" charset="0"/>
                <a:cs typeface="Times New Roman" panose="02020603050405020304" pitchFamily="18" charset="0"/>
              </a:rPr>
              <a:t>Can we design one fine-grained weight sharing strategy that can smoothly apply to LLMs? </a:t>
            </a:r>
            <a:endParaRPr lang="zh-CN" altLang="en-US" sz="2000" b="1" dirty="0">
              <a:ln w="0"/>
              <a:latin typeface="Times New Roman" panose="02020603050405020304" pitchFamily="18" charset="0"/>
              <a:cs typeface="Times New Roman" panose="02020603050405020304" pitchFamily="18" charset="0"/>
            </a:endParaRPr>
          </a:p>
        </p:txBody>
      </p:sp>
      <p:sp>
        <p:nvSpPr>
          <p:cNvPr id="47" name="矩形: 圆角 46">
            <a:extLst>
              <a:ext uri="{FF2B5EF4-FFF2-40B4-BE49-F238E27FC236}">
                <a16:creationId xmlns:a16="http://schemas.microsoft.com/office/drawing/2014/main" id="{E0D6805F-C97C-FB0E-83F6-E3B3FC02452E}"/>
              </a:ext>
            </a:extLst>
          </p:cNvPr>
          <p:cNvSpPr/>
          <p:nvPr/>
        </p:nvSpPr>
        <p:spPr>
          <a:xfrm>
            <a:off x="6547941" y="5342682"/>
            <a:ext cx="5445128" cy="895590"/>
          </a:xfrm>
          <a:prstGeom prst="roundRect">
            <a:avLst/>
          </a:prstGeom>
          <a:noFill/>
          <a:ln w="28575">
            <a:solidFill>
              <a:srgbClr val="C0000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3CD35B97-1E85-7761-D9CC-A23199592010}"/>
              </a:ext>
            </a:extLst>
          </p:cNvPr>
          <p:cNvSpPr txBox="1"/>
          <p:nvPr/>
        </p:nvSpPr>
        <p:spPr>
          <a:xfrm>
            <a:off x="7309270" y="3345078"/>
            <a:ext cx="4499635" cy="1754455"/>
          </a:xfrm>
          <a:prstGeom prst="rect">
            <a:avLst/>
          </a:prstGeom>
          <a:noFill/>
        </p:spPr>
        <p:txBody>
          <a:bodyPr wrap="square">
            <a:spAutoFit/>
          </a:bodyPr>
          <a:lstStyle/>
          <a:p>
            <a:pPr>
              <a:lnSpc>
                <a:spcPct val="150000"/>
              </a:lnSpc>
            </a:pPr>
            <a:r>
              <a:rPr lang="zh-CN" altLang="en-US" sz="2500" b="1" dirty="0">
                <a:solidFill>
                  <a:srgbClr val="004FB8"/>
                </a:solidFill>
                <a:latin typeface="Times New Roman" panose="02020603050405020304" pitchFamily="18" charset="0"/>
                <a:cs typeface="Times New Roman" panose="02020603050405020304" pitchFamily="18" charset="0"/>
              </a:rPr>
              <a:t>② </a:t>
            </a:r>
            <a:r>
              <a:rPr lang="en-US" altLang="zh-CN" sz="2500" b="1" dirty="0">
                <a:solidFill>
                  <a:srgbClr val="004FB8"/>
                </a:solidFill>
                <a:latin typeface="Times New Roman" panose="02020603050405020304" pitchFamily="18" charset="0"/>
                <a:cs typeface="Times New Roman" panose="02020603050405020304" pitchFamily="18" charset="0"/>
              </a:rPr>
              <a:t>weight sharing</a:t>
            </a:r>
          </a:p>
          <a:p>
            <a:pPr>
              <a:lnSpc>
                <a:spcPct val="150000"/>
              </a:lnSpc>
            </a:pPr>
            <a:r>
              <a:rPr lang="en-US" altLang="zh-CN" sz="2500" b="1" dirty="0">
                <a:solidFill>
                  <a:srgbClr val="004FB8"/>
                </a:solidFill>
                <a:latin typeface="Times New Roman" panose="02020603050405020304" pitchFamily="18" charset="0"/>
                <a:cs typeface="Times New Roman" panose="02020603050405020304" pitchFamily="18" charset="0"/>
              </a:rPr>
              <a:t>	mainly for small models</a:t>
            </a:r>
          </a:p>
          <a:p>
            <a:pPr>
              <a:lnSpc>
                <a:spcPct val="150000"/>
              </a:lnSpc>
            </a:pPr>
            <a:r>
              <a:rPr lang="en-US" altLang="zh-CN" sz="2500" b="1" dirty="0">
                <a:solidFill>
                  <a:srgbClr val="004FB8"/>
                </a:solidFill>
                <a:latin typeface="Times New Roman" panose="02020603050405020304" pitchFamily="18" charset="0"/>
                <a:cs typeface="Times New Roman" panose="02020603050405020304" pitchFamily="18" charset="0"/>
              </a:rPr>
              <a:t>	layer-wise sharing rules</a:t>
            </a:r>
          </a:p>
        </p:txBody>
      </p:sp>
      <p:sp>
        <p:nvSpPr>
          <p:cNvPr id="51" name="文本框 50">
            <a:extLst>
              <a:ext uri="{FF2B5EF4-FFF2-40B4-BE49-F238E27FC236}">
                <a16:creationId xmlns:a16="http://schemas.microsoft.com/office/drawing/2014/main" id="{CED15637-BFB1-5018-F72A-CDB539BD1307}"/>
              </a:ext>
            </a:extLst>
          </p:cNvPr>
          <p:cNvSpPr txBox="1"/>
          <p:nvPr/>
        </p:nvSpPr>
        <p:spPr>
          <a:xfrm>
            <a:off x="7272764" y="1402757"/>
            <a:ext cx="4572648" cy="3485698"/>
          </a:xfrm>
          <a:prstGeom prst="rect">
            <a:avLst/>
          </a:prstGeom>
          <a:noFill/>
        </p:spPr>
        <p:txBody>
          <a:bodyPr wrap="square">
            <a:spAutoFit/>
          </a:bodyPr>
          <a:lstStyle/>
          <a:p>
            <a:pPr>
              <a:lnSpc>
                <a:spcPct val="150000"/>
              </a:lnSpc>
            </a:pPr>
            <a:r>
              <a:rPr lang="en-US" altLang="zh-CN" sz="2500" b="1" dirty="0">
                <a:latin typeface="Times New Roman" panose="02020603050405020304" pitchFamily="18" charset="0"/>
                <a:cs typeface="Times New Roman" panose="02020603050405020304" pitchFamily="18" charset="0"/>
              </a:rPr>
              <a:t>Two Key Challenges:</a:t>
            </a:r>
          </a:p>
          <a:p>
            <a:pPr marL="342900" indent="-342900">
              <a:lnSpc>
                <a:spcPct val="150000"/>
              </a:lnSpc>
              <a:buFont typeface="Arial" panose="020B0604020202020204" pitchFamily="34" charset="0"/>
              <a:buChar char="•"/>
            </a:pPr>
            <a:r>
              <a:rPr lang="en-US" altLang="zh-CN" sz="2500" b="1" dirty="0">
                <a:latin typeface="Times New Roman" panose="02020603050405020304" pitchFamily="18" charset="0"/>
                <a:cs typeface="Times New Roman" panose="02020603050405020304" pitchFamily="18" charset="0"/>
              </a:rPr>
              <a:t>Choice of shared modules whose weights are reused</a:t>
            </a:r>
          </a:p>
          <a:p>
            <a:pPr marL="342900" indent="-342900">
              <a:lnSpc>
                <a:spcPct val="150000"/>
              </a:lnSpc>
              <a:buFont typeface="Arial" panose="020B0604020202020204" pitchFamily="34" charset="0"/>
              <a:buChar char="•"/>
            </a:pPr>
            <a:r>
              <a:rPr lang="en-US" altLang="zh-CN" sz="2500" b="1" dirty="0">
                <a:latin typeface="Times New Roman" panose="02020603050405020304" pitchFamily="18" charset="0"/>
                <a:cs typeface="Times New Roman" panose="02020603050405020304" pitchFamily="18" charset="0"/>
              </a:rPr>
              <a:t>Trade-off between reducing GPU memory and preserving model performance</a:t>
            </a:r>
          </a:p>
        </p:txBody>
      </p:sp>
      <p:pic>
        <p:nvPicPr>
          <p:cNvPr id="52" name="图形 51">
            <a:extLst>
              <a:ext uri="{FF2B5EF4-FFF2-40B4-BE49-F238E27FC236}">
                <a16:creationId xmlns:a16="http://schemas.microsoft.com/office/drawing/2014/main" id="{7BC78521-39DE-0C4D-FEF9-BD7177BC038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flipH="1">
            <a:off x="7754799" y="4105728"/>
            <a:ext cx="401510" cy="401510"/>
          </a:xfrm>
          <a:prstGeom prst="rect">
            <a:avLst/>
          </a:prstGeom>
        </p:spPr>
      </p:pic>
    </p:spTree>
    <p:extLst>
      <p:ext uri="{BB962C8B-B14F-4D97-AF65-F5344CB8AC3E}">
        <p14:creationId xmlns:p14="http://schemas.microsoft.com/office/powerpoint/2010/main" val="207065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par>
                                <p:cTn id="41" presetID="22" presetClass="entr" presetSubtype="4"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down)">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wipe(down)">
                                      <p:cBhvr>
                                        <p:cTn id="54" dur="500"/>
                                        <p:tgtEl>
                                          <p:spTgt spid="49"/>
                                        </p:tgtEl>
                                      </p:cBhvr>
                                    </p:animEffect>
                                  </p:childTnLst>
                                </p:cTn>
                              </p:par>
                              <p:par>
                                <p:cTn id="55" presetID="22" presetClass="entr" presetSubtype="4" fill="hold"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wipe(down)">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down)">
                                      <p:cBhvr>
                                        <p:cTn id="62" dur="500"/>
                                        <p:tgtEl>
                                          <p:spTgt spid="4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wipe(down)">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1" nodeType="clickEffect">
                                  <p:stCondLst>
                                    <p:cond delay="0"/>
                                  </p:stCondLst>
                                  <p:childTnLst>
                                    <p:animEffect transition="out" filter="wipe(down)">
                                      <p:cBhvr>
                                        <p:cTn id="69" dur="500"/>
                                        <p:tgtEl>
                                          <p:spTgt spid="38"/>
                                        </p:tgtEl>
                                      </p:cBhvr>
                                    </p:animEffect>
                                    <p:set>
                                      <p:cBhvr>
                                        <p:cTn id="70" dur="1" fill="hold">
                                          <p:stCondLst>
                                            <p:cond delay="499"/>
                                          </p:stCondLst>
                                        </p:cTn>
                                        <p:tgtEl>
                                          <p:spTgt spid="38"/>
                                        </p:tgtEl>
                                        <p:attrNameLst>
                                          <p:attrName>style.visibility</p:attrName>
                                        </p:attrNameLst>
                                      </p:cBhvr>
                                      <p:to>
                                        <p:strVal val="hidden"/>
                                      </p:to>
                                    </p:set>
                                  </p:childTnLst>
                                </p:cTn>
                              </p:par>
                              <p:par>
                                <p:cTn id="71" presetID="22" presetClass="exit" presetSubtype="4" fill="hold" nodeType="withEffect">
                                  <p:stCondLst>
                                    <p:cond delay="0"/>
                                  </p:stCondLst>
                                  <p:childTnLst>
                                    <p:animEffect transition="out" filter="wipe(down)">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par>
                                <p:cTn id="74" presetID="22" presetClass="exit" presetSubtype="4" fill="hold" nodeType="withEffect">
                                  <p:stCondLst>
                                    <p:cond delay="0"/>
                                  </p:stCondLst>
                                  <p:childTnLst>
                                    <p:animEffect transition="out" filter="wipe(down)">
                                      <p:cBhvr>
                                        <p:cTn id="75" dur="500"/>
                                        <p:tgtEl>
                                          <p:spTgt spid="36"/>
                                        </p:tgtEl>
                                      </p:cBhvr>
                                    </p:animEffect>
                                    <p:set>
                                      <p:cBhvr>
                                        <p:cTn id="76" dur="1" fill="hold">
                                          <p:stCondLst>
                                            <p:cond delay="499"/>
                                          </p:stCondLst>
                                        </p:cTn>
                                        <p:tgtEl>
                                          <p:spTgt spid="36"/>
                                        </p:tgtEl>
                                        <p:attrNameLst>
                                          <p:attrName>style.visibility</p:attrName>
                                        </p:attrNameLst>
                                      </p:cBhvr>
                                      <p:to>
                                        <p:strVal val="hidden"/>
                                      </p:to>
                                    </p:set>
                                  </p:childTnLst>
                                </p:cTn>
                              </p:par>
                              <p:par>
                                <p:cTn id="77" presetID="22" presetClass="exit" presetSubtype="4" fill="hold" grpId="1" nodeType="withEffect">
                                  <p:stCondLst>
                                    <p:cond delay="0"/>
                                  </p:stCondLst>
                                  <p:childTnLst>
                                    <p:animEffect transition="out" filter="wipe(down)">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par>
                                <p:cTn id="80" presetID="22" presetClass="exit" presetSubtype="4" fill="hold" nodeType="withEffect">
                                  <p:stCondLst>
                                    <p:cond delay="0"/>
                                  </p:stCondLst>
                                  <p:childTnLst>
                                    <p:animEffect transition="out" filter="wipe(down)">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par>
                                <p:cTn id="83" presetID="22" presetClass="exit" presetSubtype="4" fill="hold" grpId="1" nodeType="withEffect">
                                  <p:stCondLst>
                                    <p:cond delay="0"/>
                                  </p:stCondLst>
                                  <p:childTnLst>
                                    <p:animEffect transition="out" filter="wipe(down)">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par>
                                <p:cTn id="86" presetID="22" presetClass="entr" presetSubtype="4" fill="hold" grpId="0"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wipe(down)">
                                      <p:cBhvr>
                                        <p:cTn id="88" dur="500"/>
                                        <p:tgtEl>
                                          <p:spTgt spid="51"/>
                                        </p:tgtEl>
                                      </p:cBhvr>
                                    </p:animEffect>
                                  </p:childTnLst>
                                </p:cTn>
                              </p:par>
                              <p:par>
                                <p:cTn id="89" presetID="22" presetClass="exit" presetSubtype="4" fill="hold" nodeType="withEffect">
                                  <p:stCondLst>
                                    <p:cond delay="0"/>
                                  </p:stCondLst>
                                  <p:childTnLst>
                                    <p:animEffect transition="out" filter="wipe(down)">
                                      <p:cBhvr>
                                        <p:cTn id="90" dur="500"/>
                                        <p:tgtEl>
                                          <p:spTgt spid="52"/>
                                        </p:tgtEl>
                                      </p:cBhvr>
                                    </p:animEffect>
                                    <p:set>
                                      <p:cBhvr>
                                        <p:cTn id="91"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38" grpId="0"/>
      <p:bldP spid="38" grpId="1"/>
      <p:bldP spid="41" grpId="0"/>
      <p:bldP spid="41" grpId="1"/>
      <p:bldP spid="46" grpId="0"/>
      <p:bldP spid="47" grpId="0" animBg="1"/>
      <p:bldP spid="49" grpId="0"/>
      <p:bldP spid="49" grpId="1"/>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83902-D93E-3B31-BE74-AF712236FBD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3E4C8A0-15E6-9835-C380-70695DB5E2F5}"/>
              </a:ext>
            </a:extLst>
          </p:cNvPr>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Outline</a:t>
            </a:r>
            <a:endParaRPr lang="zh-CN" altLang="en-US" dirty="0"/>
          </a:p>
        </p:txBody>
      </p:sp>
      <p:sp>
        <p:nvSpPr>
          <p:cNvPr id="4" name="灯片编号占位符 3">
            <a:extLst>
              <a:ext uri="{FF2B5EF4-FFF2-40B4-BE49-F238E27FC236}">
                <a16:creationId xmlns:a16="http://schemas.microsoft.com/office/drawing/2014/main" id="{8273614B-2BD8-14D8-9B43-A920F61241B5}"/>
              </a:ext>
            </a:extLst>
          </p:cNvPr>
          <p:cNvSpPr>
            <a:spLocks noGrp="1"/>
          </p:cNvSpPr>
          <p:nvPr>
            <p:ph type="sldNum" sz="quarter" idx="12"/>
          </p:nvPr>
        </p:nvSpPr>
        <p:spPr/>
        <p:txBody>
          <a:bodyPr/>
          <a:lstStyle/>
          <a:p>
            <a:fld id="{3ACD1EC8-6F57-41A7-99F1-FEDB2874BA2B}" type="slidenum">
              <a:rPr lang="zh-CN" altLang="en-US" smtClean="0"/>
              <a:t>4</a:t>
            </a:fld>
            <a:endParaRPr lang="zh-CN" altLang="en-US"/>
          </a:p>
        </p:txBody>
      </p:sp>
      <p:sp>
        <p:nvSpPr>
          <p:cNvPr id="5" name="内容占位符 4">
            <a:extLst>
              <a:ext uri="{FF2B5EF4-FFF2-40B4-BE49-F238E27FC236}">
                <a16:creationId xmlns:a16="http://schemas.microsoft.com/office/drawing/2014/main" id="{78A03E7E-55DE-C871-783B-CA05D6D03EE2}"/>
              </a:ext>
            </a:extLst>
          </p:cNvPr>
          <p:cNvSpPr>
            <a:spLocks noGrp="1"/>
          </p:cNvSpPr>
          <p:nvPr>
            <p:ph idx="1"/>
          </p:nvPr>
        </p:nvSpPr>
        <p:spPr>
          <a:xfrm>
            <a:off x="482600" y="1096963"/>
            <a:ext cx="11214100" cy="3598101"/>
          </a:xfrm>
          <a:prstGeom prst="rect">
            <a:avLst/>
          </a:prstGeom>
        </p:spPr>
        <p:txBody>
          <a:bodyPr wrap="square">
            <a:spAutoFit/>
          </a:bodyPr>
          <a:lstStyle/>
          <a:p>
            <a:pPr marL="457200" indent="-457200">
              <a:lnSpc>
                <a:spcPct val="130000"/>
              </a:lnSpc>
              <a:buFont typeface="Arial" panose="020B0604020202020204" pitchFamily="34" charset="0"/>
              <a:buChar char="•"/>
            </a:pPr>
            <a:r>
              <a:rPr lang="en-US" altLang="zh-CN" sz="40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Introduction</a:t>
            </a:r>
          </a:p>
          <a:p>
            <a:pPr marL="457200" indent="-457200">
              <a:lnSpc>
                <a:spcPct val="130000"/>
              </a:lnSpc>
            </a:pP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Motivation</a:t>
            </a:r>
          </a:p>
          <a:p>
            <a:pPr marL="457200" indent="-457200">
              <a:lnSpc>
                <a:spcPct val="130000"/>
              </a:lnSpc>
            </a:pPr>
            <a:r>
              <a:rPr lang="en-US" altLang="zh-CN" sz="40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Methodology</a:t>
            </a:r>
          </a:p>
          <a:p>
            <a:pPr marL="457200" indent="-457200">
              <a:lnSpc>
                <a:spcPct val="130000"/>
              </a:lnSpc>
            </a:pPr>
            <a:r>
              <a:rPr lang="en-US" altLang="zh-CN" sz="40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Experiments</a:t>
            </a:r>
          </a:p>
        </p:txBody>
      </p:sp>
    </p:spTree>
    <p:extLst>
      <p:ext uri="{BB962C8B-B14F-4D97-AF65-F5344CB8AC3E}">
        <p14:creationId xmlns:p14="http://schemas.microsoft.com/office/powerpoint/2010/main" val="2867685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28672C-2A8E-4FFA-B9DD-45B50A245DC3}"/>
              </a:ext>
            </a:extLst>
          </p:cNvPr>
          <p:cNvSpPr>
            <a:spLocks noGrp="1"/>
          </p:cNvSpPr>
          <p:nvPr>
            <p:ph type="title"/>
          </p:nvPr>
        </p:nvSpPr>
        <p:spPr>
          <a:xfrm>
            <a:off x="482600" y="64656"/>
            <a:ext cx="12882418" cy="1209964"/>
          </a:xfrm>
        </p:spPr>
        <p:txBody>
          <a:bodyPr/>
          <a:lstStyle/>
          <a:p>
            <a:pPr>
              <a:lnSpc>
                <a:spcPct val="100000"/>
              </a:lnSpc>
            </a:pPr>
            <a:r>
              <a:rPr lang="en-US" altLang="zh-CN" dirty="0">
                <a:latin typeface="Times New Roman" panose="02020603050405020304" pitchFamily="18" charset="0"/>
                <a:cs typeface="Times New Roman" panose="02020603050405020304" pitchFamily="18" charset="0"/>
              </a:rPr>
              <a:t>Attention Map Similarity: </a:t>
            </a:r>
            <a:br>
              <a:rPr lang="en-US" altLang="zh-CN" dirty="0">
                <a:latin typeface="Times New Roman" panose="02020603050405020304" pitchFamily="18" charset="0"/>
                <a:cs typeface="Times New Roman" panose="02020603050405020304" pitchFamily="18" charset="0"/>
              </a:rPr>
            </a:br>
            <a:r>
              <a:rPr lang="en-US" altLang="zh-CN" dirty="0">
                <a:latin typeface="Times New Roman" panose="02020603050405020304" pitchFamily="18" charset="0"/>
                <a:cs typeface="Times New Roman" panose="02020603050405020304" pitchFamily="18" charset="0"/>
              </a:rPr>
              <a:t>From Layer-wise to Head-wise </a:t>
            </a:r>
            <a:endParaRPr lang="zh-CN" altLang="en-US" dirty="0">
              <a:latin typeface="Times New Roman" panose="02020603050405020304" pitchFamily="18" charset="0"/>
              <a:cs typeface="Times New Roman" panose="02020603050405020304" pitchFamily="18" charset="0"/>
            </a:endParaRPr>
          </a:p>
        </p:txBody>
      </p:sp>
      <p:sp>
        <p:nvSpPr>
          <p:cNvPr id="6" name="灯片编号占位符 5">
            <a:extLst>
              <a:ext uri="{FF2B5EF4-FFF2-40B4-BE49-F238E27FC236}">
                <a16:creationId xmlns:a16="http://schemas.microsoft.com/office/drawing/2014/main" id="{B0DCD223-8F37-46D0-9AFE-079B3C2852E2}"/>
              </a:ext>
            </a:extLst>
          </p:cNvPr>
          <p:cNvSpPr>
            <a:spLocks noGrp="1"/>
          </p:cNvSpPr>
          <p:nvPr>
            <p:ph type="sldNum" sz="quarter" idx="12"/>
          </p:nvPr>
        </p:nvSpPr>
        <p:spPr/>
        <p:txBody>
          <a:bodyPr/>
          <a:lstStyle/>
          <a:p>
            <a:fld id="{3ACD1EC8-6F57-41A7-99F1-FEDB2874BA2B}" type="slidenum">
              <a:rPr lang="zh-CN" altLang="en-US" smtClean="0"/>
              <a:t>5</a:t>
            </a:fld>
            <a:endParaRPr lang="zh-CN" altLang="en-US"/>
          </a:p>
        </p:txBody>
      </p:sp>
      <p:sp>
        <p:nvSpPr>
          <p:cNvPr id="10" name="文本框 9">
            <a:extLst>
              <a:ext uri="{FF2B5EF4-FFF2-40B4-BE49-F238E27FC236}">
                <a16:creationId xmlns:a16="http://schemas.microsoft.com/office/drawing/2014/main" id="{539CB48F-41B3-154C-D25D-D3F21F2D791A}"/>
              </a:ext>
            </a:extLst>
          </p:cNvPr>
          <p:cNvSpPr txBox="1"/>
          <p:nvPr/>
        </p:nvSpPr>
        <p:spPr>
          <a:xfrm>
            <a:off x="482600" y="4872183"/>
            <a:ext cx="11480800" cy="1631216"/>
          </a:xfrm>
          <a:prstGeom prst="rect">
            <a:avLst/>
          </a:prstGeom>
          <a:noFill/>
        </p:spPr>
        <p:txBody>
          <a:bodyPr wrap="square">
            <a:spAutoFit/>
          </a:bodyPr>
          <a:lstStyle/>
          <a:p>
            <a:pPr marL="342900" indent="-342900">
              <a:buFont typeface="Arial" panose="020B0604020202020204" pitchFamily="34" charset="0"/>
              <a:buChar char="•"/>
            </a:pPr>
            <a:r>
              <a:rPr lang="en-US" altLang="zh-CN" sz="2500" dirty="0">
                <a:latin typeface="Times New Roman" panose="02020603050405020304" pitchFamily="18" charset="0"/>
                <a:cs typeface="Times New Roman" panose="02020603050405020304" pitchFamily="18" charset="0"/>
              </a:rPr>
              <a:t>The degrees of similarity in attention scores computed in different layers and heads present a certain level of consistency across different tasks.</a:t>
            </a:r>
          </a:p>
          <a:p>
            <a:pPr marL="342900" indent="-342900">
              <a:buFont typeface="Arial" panose="020B0604020202020204" pitchFamily="34" charset="0"/>
              <a:buChar char="•"/>
            </a:pPr>
            <a:r>
              <a:rPr lang="en-US" altLang="zh-CN" sz="2500" dirty="0">
                <a:latin typeface="Times New Roman" panose="02020603050405020304" pitchFamily="18" charset="0"/>
                <a:cs typeface="Times New Roman" panose="02020603050405020304" pitchFamily="18" charset="0"/>
              </a:rPr>
              <a:t>The cosine similarity values for pairs with high similarity are higher among different heads compared to layers. </a:t>
            </a:r>
          </a:p>
        </p:txBody>
      </p:sp>
      <p:pic>
        <p:nvPicPr>
          <p:cNvPr id="4" name="图片 3">
            <a:extLst>
              <a:ext uri="{FF2B5EF4-FFF2-40B4-BE49-F238E27FC236}">
                <a16:creationId xmlns:a16="http://schemas.microsoft.com/office/drawing/2014/main" id="{223E76C9-9DD9-1A84-4CB3-68FEDB096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414473"/>
            <a:ext cx="9033164" cy="3373309"/>
          </a:xfrm>
          <a:prstGeom prst="rect">
            <a:avLst/>
          </a:prstGeom>
        </p:spPr>
      </p:pic>
      <p:sp>
        <p:nvSpPr>
          <p:cNvPr id="8" name="矩形: 圆角 7">
            <a:extLst>
              <a:ext uri="{FF2B5EF4-FFF2-40B4-BE49-F238E27FC236}">
                <a16:creationId xmlns:a16="http://schemas.microsoft.com/office/drawing/2014/main" id="{2FD1984F-EC92-6A36-AA73-7DB62D265822}"/>
              </a:ext>
            </a:extLst>
          </p:cNvPr>
          <p:cNvSpPr/>
          <p:nvPr/>
        </p:nvSpPr>
        <p:spPr>
          <a:xfrm>
            <a:off x="400647" y="1414473"/>
            <a:ext cx="7247062" cy="3457710"/>
          </a:xfrm>
          <a:prstGeom prst="roundRect">
            <a:avLst>
              <a:gd name="adj" fmla="val 7318"/>
            </a:avLst>
          </a:prstGeom>
          <a:noFill/>
          <a:ln w="28575">
            <a:solidFill>
              <a:srgbClr val="C0000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696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21C10-5CA1-EEF3-F160-8C84BFC2C4E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E95A668-8A40-5399-0269-C6948C575285}"/>
              </a:ext>
            </a:extLst>
          </p:cNvPr>
          <p:cNvSpPr>
            <a:spLocks noGrp="1"/>
          </p:cNvSpPr>
          <p:nvPr>
            <p:ph type="title"/>
          </p:nvPr>
        </p:nvSpPr>
        <p:spPr>
          <a:xfrm>
            <a:off x="482600" y="92364"/>
            <a:ext cx="6851073" cy="1209964"/>
          </a:xfrm>
        </p:spPr>
        <p:txBody>
          <a:bodyPr/>
          <a:lstStyle/>
          <a:p>
            <a:pPr>
              <a:lnSpc>
                <a:spcPct val="100000"/>
              </a:lnSpc>
            </a:pPr>
            <a:r>
              <a:rPr lang="en-US" altLang="zh-CN" dirty="0">
                <a:latin typeface="Times New Roman" panose="02020603050405020304" pitchFamily="18" charset="0"/>
                <a:cs typeface="Times New Roman" panose="02020603050405020304" pitchFamily="18" charset="0"/>
              </a:rPr>
              <a:t>From Attention Map Similarity to </a:t>
            </a:r>
            <a:br>
              <a:rPr lang="en-US" altLang="zh-CN" dirty="0">
                <a:latin typeface="Times New Roman" panose="02020603050405020304" pitchFamily="18" charset="0"/>
                <a:cs typeface="Times New Roman" panose="02020603050405020304" pitchFamily="18" charset="0"/>
              </a:rPr>
            </a:br>
            <a:r>
              <a:rPr lang="en-US" altLang="zh-CN" dirty="0">
                <a:latin typeface="Times New Roman" panose="02020603050405020304" pitchFamily="18" charset="0"/>
                <a:cs typeface="Times New Roman" panose="02020603050405020304" pitchFamily="18" charset="0"/>
              </a:rPr>
              <a:t>Weight Matrix Similarity</a:t>
            </a:r>
            <a:endParaRPr lang="zh-CN" altLang="en-US" dirty="0">
              <a:latin typeface="Times New Roman" panose="02020603050405020304" pitchFamily="18" charset="0"/>
              <a:cs typeface="Times New Roman" panose="02020603050405020304" pitchFamily="18" charset="0"/>
            </a:endParaRPr>
          </a:p>
        </p:txBody>
      </p:sp>
      <p:sp>
        <p:nvSpPr>
          <p:cNvPr id="6" name="灯片编号占位符 5">
            <a:extLst>
              <a:ext uri="{FF2B5EF4-FFF2-40B4-BE49-F238E27FC236}">
                <a16:creationId xmlns:a16="http://schemas.microsoft.com/office/drawing/2014/main" id="{36C9D045-AF9F-5FB3-74ED-E4E5D1E08544}"/>
              </a:ext>
            </a:extLst>
          </p:cNvPr>
          <p:cNvSpPr>
            <a:spLocks noGrp="1"/>
          </p:cNvSpPr>
          <p:nvPr>
            <p:ph type="sldNum" sz="quarter" idx="12"/>
          </p:nvPr>
        </p:nvSpPr>
        <p:spPr/>
        <p:txBody>
          <a:bodyPr/>
          <a:lstStyle/>
          <a:p>
            <a:fld id="{3ACD1EC8-6F57-41A7-99F1-FEDB2874BA2B}" type="slidenum">
              <a:rPr lang="zh-CN" altLang="en-US" smtClean="0"/>
              <a:t>6</a:t>
            </a:fld>
            <a:endParaRPr lang="zh-CN" altLang="en-US"/>
          </a:p>
        </p:txBody>
      </p:sp>
      <p:sp>
        <p:nvSpPr>
          <p:cNvPr id="10" name="文本框 9">
            <a:extLst>
              <a:ext uri="{FF2B5EF4-FFF2-40B4-BE49-F238E27FC236}">
                <a16:creationId xmlns:a16="http://schemas.microsoft.com/office/drawing/2014/main" id="{14FD4A18-97E8-2E1B-35E7-EEC23A2D9E1C}"/>
              </a:ext>
            </a:extLst>
          </p:cNvPr>
          <p:cNvSpPr txBox="1"/>
          <p:nvPr/>
        </p:nvSpPr>
        <p:spPr>
          <a:xfrm>
            <a:off x="482600" y="4872183"/>
            <a:ext cx="11480800" cy="1631216"/>
          </a:xfrm>
          <a:prstGeom prst="rect">
            <a:avLst/>
          </a:prstGeom>
          <a:noFill/>
        </p:spPr>
        <p:txBody>
          <a:bodyPr wrap="square">
            <a:spAutoFit/>
          </a:bodyPr>
          <a:lstStyle/>
          <a:p>
            <a:pPr marL="342900" indent="-342900">
              <a:buFont typeface="Arial" panose="020B0604020202020204" pitchFamily="34" charset="0"/>
              <a:buChar char="•"/>
            </a:pPr>
            <a:r>
              <a:rPr lang="en-US" altLang="zh-CN" sz="2500" dirty="0">
                <a:latin typeface="Times New Roman" panose="02020603050405020304" pitchFamily="18" charset="0"/>
                <a:cs typeface="Times New Roman" panose="02020603050405020304" pitchFamily="18" charset="0"/>
              </a:rPr>
              <a:t>The most similar weight matrix corresponds to the overlapping modules with highly similar attention maps observed across different datasets.</a:t>
            </a:r>
          </a:p>
          <a:p>
            <a:pPr marL="342900" indent="-342900">
              <a:buFont typeface="Arial" panose="020B0604020202020204" pitchFamily="34" charset="0"/>
              <a:buChar char="•"/>
            </a:pPr>
            <a:r>
              <a:rPr lang="en-US" altLang="zh-CN" sz="2500" dirty="0">
                <a:latin typeface="Times New Roman" panose="02020603050405020304" pitchFamily="18" charset="0"/>
                <a:cs typeface="Times New Roman" panose="02020603050405020304" pitchFamily="18" charset="0"/>
              </a:rPr>
              <a:t>Attention heads with high weight matrix similarity demonstrate analogous attention map similarity regardless of the datasets and model size.</a:t>
            </a:r>
          </a:p>
        </p:txBody>
      </p:sp>
      <p:pic>
        <p:nvPicPr>
          <p:cNvPr id="4" name="图片 3">
            <a:extLst>
              <a:ext uri="{FF2B5EF4-FFF2-40B4-BE49-F238E27FC236}">
                <a16:creationId xmlns:a16="http://schemas.microsoft.com/office/drawing/2014/main" id="{5490F9BA-697B-4D9B-9347-32A36DE3B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414473"/>
            <a:ext cx="9033164" cy="3373309"/>
          </a:xfrm>
          <a:prstGeom prst="rect">
            <a:avLst/>
          </a:prstGeom>
        </p:spPr>
      </p:pic>
      <p:sp>
        <p:nvSpPr>
          <p:cNvPr id="8" name="矩形: 圆角 7">
            <a:extLst>
              <a:ext uri="{FF2B5EF4-FFF2-40B4-BE49-F238E27FC236}">
                <a16:creationId xmlns:a16="http://schemas.microsoft.com/office/drawing/2014/main" id="{2D578977-7698-13D7-06C3-B5C1EA275111}"/>
              </a:ext>
            </a:extLst>
          </p:cNvPr>
          <p:cNvSpPr/>
          <p:nvPr/>
        </p:nvSpPr>
        <p:spPr>
          <a:xfrm>
            <a:off x="3097665" y="1415782"/>
            <a:ext cx="6526626" cy="3457710"/>
          </a:xfrm>
          <a:prstGeom prst="roundRect">
            <a:avLst>
              <a:gd name="adj" fmla="val 7318"/>
            </a:avLst>
          </a:prstGeom>
          <a:noFill/>
          <a:ln w="28575">
            <a:solidFill>
              <a:srgbClr val="C0000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22969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97B96-3ACA-6B92-AC44-6FAD4426D5D1}"/>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58EB155-7F92-EDA3-651A-C31E7FE9CC1D}"/>
              </a:ext>
            </a:extLst>
          </p:cNvPr>
          <p:cNvSpPr>
            <a:spLocks noGrp="1"/>
          </p:cNvSpPr>
          <p:nvPr>
            <p:ph type="title"/>
          </p:nvPr>
        </p:nvSpPr>
        <p:spPr/>
        <p:txBody>
          <a:bodyPr/>
          <a:lstStyle/>
          <a:p>
            <a:r>
              <a:rPr lang="en-US" altLang="zh-CN" dirty="0">
                <a:latin typeface="Times New Roman" panose="02020603050405020304" pitchFamily="18" charset="0"/>
                <a:cs typeface="Times New Roman" panose="02020603050405020304" pitchFamily="18" charset="0"/>
              </a:rPr>
              <a:t>Outline</a:t>
            </a:r>
            <a:endParaRPr lang="zh-CN" altLang="en-US" dirty="0"/>
          </a:p>
        </p:txBody>
      </p:sp>
      <p:sp>
        <p:nvSpPr>
          <p:cNvPr id="4" name="灯片编号占位符 3">
            <a:extLst>
              <a:ext uri="{FF2B5EF4-FFF2-40B4-BE49-F238E27FC236}">
                <a16:creationId xmlns:a16="http://schemas.microsoft.com/office/drawing/2014/main" id="{1D1CCC9E-4897-2A50-5BBE-3EE498201243}"/>
              </a:ext>
            </a:extLst>
          </p:cNvPr>
          <p:cNvSpPr>
            <a:spLocks noGrp="1"/>
          </p:cNvSpPr>
          <p:nvPr>
            <p:ph type="sldNum" sz="quarter" idx="12"/>
          </p:nvPr>
        </p:nvSpPr>
        <p:spPr/>
        <p:txBody>
          <a:bodyPr/>
          <a:lstStyle/>
          <a:p>
            <a:fld id="{3ACD1EC8-6F57-41A7-99F1-FEDB2874BA2B}" type="slidenum">
              <a:rPr lang="zh-CN" altLang="en-US" smtClean="0"/>
              <a:t>7</a:t>
            </a:fld>
            <a:endParaRPr lang="zh-CN" altLang="en-US"/>
          </a:p>
        </p:txBody>
      </p:sp>
      <p:sp>
        <p:nvSpPr>
          <p:cNvPr id="5" name="内容占位符 4">
            <a:extLst>
              <a:ext uri="{FF2B5EF4-FFF2-40B4-BE49-F238E27FC236}">
                <a16:creationId xmlns:a16="http://schemas.microsoft.com/office/drawing/2014/main" id="{5F284DA6-1CF0-FA95-6DE1-AE2B1BF1C11D}"/>
              </a:ext>
            </a:extLst>
          </p:cNvPr>
          <p:cNvSpPr>
            <a:spLocks noGrp="1"/>
          </p:cNvSpPr>
          <p:nvPr>
            <p:ph idx="1"/>
          </p:nvPr>
        </p:nvSpPr>
        <p:spPr>
          <a:xfrm>
            <a:off x="482600" y="1096963"/>
            <a:ext cx="11214100" cy="3598101"/>
          </a:xfrm>
          <a:prstGeom prst="rect">
            <a:avLst/>
          </a:prstGeom>
        </p:spPr>
        <p:txBody>
          <a:bodyPr wrap="square">
            <a:spAutoFit/>
          </a:bodyPr>
          <a:lstStyle/>
          <a:p>
            <a:pPr marL="457200" indent="-457200">
              <a:lnSpc>
                <a:spcPct val="130000"/>
              </a:lnSpc>
            </a:pPr>
            <a:r>
              <a:rPr lang="en-US" altLang="zh-CN" sz="40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Introduction</a:t>
            </a:r>
          </a:p>
          <a:p>
            <a:pPr marL="457200" indent="-457200">
              <a:lnSpc>
                <a:spcPct val="130000"/>
              </a:lnSpc>
            </a:pPr>
            <a:r>
              <a:rPr lang="en-US" altLang="zh-CN" sz="40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Motivation</a:t>
            </a:r>
          </a:p>
          <a:p>
            <a:pPr marL="457200" indent="-457200">
              <a:lnSpc>
                <a:spcPct val="130000"/>
              </a:lnSpc>
            </a:pPr>
            <a:r>
              <a:rPr lang="en-US" altLang="zh-CN" sz="4000" b="1" dirty="0">
                <a:latin typeface="Times New Roman" panose="02020603050405020304" pitchFamily="18" charset="0"/>
                <a:ea typeface="微软雅黑" panose="020B0503020204020204" pitchFamily="34" charset="-122"/>
                <a:cs typeface="Times New Roman" panose="02020603050405020304" pitchFamily="18" charset="0"/>
              </a:rPr>
              <a:t>Methodology</a:t>
            </a:r>
          </a:p>
          <a:p>
            <a:pPr marL="457200" indent="-457200">
              <a:lnSpc>
                <a:spcPct val="130000"/>
              </a:lnSpc>
            </a:pPr>
            <a:r>
              <a:rPr lang="en-US" altLang="zh-CN" sz="4000" b="1" dirty="0">
                <a:solidFill>
                  <a:schemeClr val="bg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Experiments</a:t>
            </a:r>
          </a:p>
        </p:txBody>
      </p:sp>
    </p:spTree>
    <p:extLst>
      <p:ext uri="{BB962C8B-B14F-4D97-AF65-F5344CB8AC3E}">
        <p14:creationId xmlns:p14="http://schemas.microsoft.com/office/powerpoint/2010/main" val="4212515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CEE70-65F7-CE04-339B-F06C3C3E854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15885AB-C0C8-D416-5200-CB68CC8E7C1C}"/>
              </a:ext>
            </a:extLst>
          </p:cNvPr>
          <p:cNvSpPr>
            <a:spLocks noGrp="1"/>
          </p:cNvSpPr>
          <p:nvPr>
            <p:ph type="title"/>
          </p:nvPr>
        </p:nvSpPr>
        <p:spPr/>
        <p:txBody>
          <a:bodyPr/>
          <a:lstStyle/>
          <a:p>
            <a:r>
              <a:rPr lang="fr-FR" altLang="zh-CN" dirty="0">
                <a:latin typeface="Times New Roman" panose="02020603050405020304" pitchFamily="18" charset="0"/>
                <a:cs typeface="Times New Roman" panose="02020603050405020304" pitchFamily="18" charset="0"/>
              </a:rPr>
              <a:t>Head-wise Weight Sharing Strategy </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810A39C7-94AD-FF2B-7E81-B66A647DA112}"/>
              </a:ext>
            </a:extLst>
          </p:cNvPr>
          <p:cNvSpPr>
            <a:spLocks noGrp="1"/>
          </p:cNvSpPr>
          <p:nvPr>
            <p:ph type="sldNum" sz="quarter" idx="12"/>
          </p:nvPr>
        </p:nvSpPr>
        <p:spPr/>
        <p:txBody>
          <a:bodyPr/>
          <a:lstStyle/>
          <a:p>
            <a:fld id="{3ACD1EC8-6F57-41A7-99F1-FEDB2874BA2B}" type="slidenum">
              <a:rPr lang="zh-CN" altLang="en-US" smtClean="0"/>
              <a:t>8</a:t>
            </a:fld>
            <a:endParaRPr lang="zh-CN" altLang="en-US"/>
          </a:p>
        </p:txBody>
      </p:sp>
      <p:pic>
        <p:nvPicPr>
          <p:cNvPr id="6" name="图片 5">
            <a:extLst>
              <a:ext uri="{FF2B5EF4-FFF2-40B4-BE49-F238E27FC236}">
                <a16:creationId xmlns:a16="http://schemas.microsoft.com/office/drawing/2014/main" id="{E63B105B-B30C-F5D4-DF40-84571EC2A465}"/>
              </a:ext>
            </a:extLst>
          </p:cNvPr>
          <p:cNvPicPr>
            <a:picLocks noChangeAspect="1"/>
          </p:cNvPicPr>
          <p:nvPr/>
        </p:nvPicPr>
        <p:blipFill>
          <a:blip r:embed="rId3"/>
          <a:stretch>
            <a:fillRect/>
          </a:stretch>
        </p:blipFill>
        <p:spPr>
          <a:xfrm>
            <a:off x="924646" y="1626330"/>
            <a:ext cx="5724525" cy="581025"/>
          </a:xfrm>
          <a:prstGeom prst="rect">
            <a:avLst/>
          </a:prstGeom>
        </p:spPr>
      </p:pic>
      <p:pic>
        <p:nvPicPr>
          <p:cNvPr id="8" name="图片 7">
            <a:extLst>
              <a:ext uri="{FF2B5EF4-FFF2-40B4-BE49-F238E27FC236}">
                <a16:creationId xmlns:a16="http://schemas.microsoft.com/office/drawing/2014/main" id="{C7136378-6A20-8657-AC74-035ADDF08752}"/>
              </a:ext>
            </a:extLst>
          </p:cNvPr>
          <p:cNvPicPr>
            <a:picLocks noChangeAspect="1"/>
          </p:cNvPicPr>
          <p:nvPr/>
        </p:nvPicPr>
        <p:blipFill>
          <a:blip r:embed="rId4"/>
          <a:stretch>
            <a:fillRect/>
          </a:stretch>
        </p:blipFill>
        <p:spPr>
          <a:xfrm>
            <a:off x="6483930" y="3533694"/>
            <a:ext cx="5498784" cy="3044905"/>
          </a:xfrm>
          <a:prstGeom prst="rect">
            <a:avLst/>
          </a:prstGeom>
        </p:spPr>
      </p:pic>
      <p:sp>
        <p:nvSpPr>
          <p:cNvPr id="9" name="文本框 8">
            <a:extLst>
              <a:ext uri="{FF2B5EF4-FFF2-40B4-BE49-F238E27FC236}">
                <a16:creationId xmlns:a16="http://schemas.microsoft.com/office/drawing/2014/main" id="{46EF4F6A-10B4-04A3-8061-68510834C50E}"/>
              </a:ext>
            </a:extLst>
          </p:cNvPr>
          <p:cNvSpPr txBox="1"/>
          <p:nvPr/>
        </p:nvSpPr>
        <p:spPr>
          <a:xfrm>
            <a:off x="575801" y="955298"/>
            <a:ext cx="5132271" cy="5497787"/>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altLang="zh-CN" sz="2500" dirty="0">
                <a:latin typeface="Times New Roman" panose="02020603050405020304" pitchFamily="18" charset="0"/>
                <a:cs typeface="Times New Roman" panose="02020603050405020304" pitchFamily="18" charset="0"/>
              </a:rPr>
              <a:t>Head-wise Match Function:</a:t>
            </a:r>
          </a:p>
          <a:p>
            <a:pPr marL="342900" indent="-342900">
              <a:lnSpc>
                <a:spcPct val="150000"/>
              </a:lnSpc>
              <a:buFont typeface="Arial" panose="020B0604020202020204" pitchFamily="34" charset="0"/>
              <a:buChar char="•"/>
            </a:pPr>
            <a:endParaRPr lang="en-US" altLang="zh-CN" sz="2500" dirty="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fr-FR" altLang="zh-CN" sz="2500" dirty="0">
                <a:latin typeface="Times New Roman" panose="02020603050405020304" pitchFamily="18" charset="0"/>
                <a:cs typeface="Times New Roman" panose="02020603050405020304" pitchFamily="18" charset="0"/>
              </a:rPr>
              <a:t>Intuitive Choice:</a:t>
            </a:r>
          </a:p>
          <a:p>
            <a:pPr>
              <a:lnSpc>
                <a:spcPct val="150000"/>
              </a:lnSpc>
            </a:pPr>
            <a:endParaRPr lang="fr-FR" altLang="zh-CN" sz="2800" dirty="0"/>
          </a:p>
          <a:p>
            <a:pPr marL="342900" indent="-342900">
              <a:lnSpc>
                <a:spcPct val="150000"/>
              </a:lnSpc>
              <a:buFont typeface="Arial" panose="020B0604020202020204" pitchFamily="34" charset="0"/>
              <a:buChar char="•"/>
            </a:pPr>
            <a:r>
              <a:rPr lang="fr-FR" altLang="zh-CN" sz="2500" dirty="0">
                <a:latin typeface="Times New Roman" panose="02020603050405020304" pitchFamily="18" charset="0"/>
                <a:cs typeface="Times New Roman" panose="02020603050405020304" pitchFamily="18" charset="0"/>
              </a:rPr>
              <a:t>Ablation Study:</a:t>
            </a:r>
          </a:p>
          <a:p>
            <a:pPr marL="800100" lvl="1" indent="-342900">
              <a:lnSpc>
                <a:spcPct val="130000"/>
              </a:lnSpc>
              <a:buFont typeface="Wingdings" panose="05000000000000000000" pitchFamily="2" charset="2"/>
              <a:buChar char="Ø"/>
            </a:pPr>
            <a:r>
              <a:rPr lang="fr-FR" altLang="zh-CN" sz="2500" dirty="0">
                <a:latin typeface="Times New Roman" panose="02020603050405020304" pitchFamily="18" charset="0"/>
                <a:cs typeface="Times New Roman" panose="02020603050405020304" pitchFamily="18" charset="0"/>
              </a:rPr>
              <a:t> </a:t>
            </a:r>
          </a:p>
          <a:p>
            <a:pPr marL="800100" lvl="1" indent="-342900">
              <a:lnSpc>
                <a:spcPct val="130000"/>
              </a:lnSpc>
              <a:buFont typeface="Wingdings" panose="05000000000000000000" pitchFamily="2" charset="2"/>
              <a:buChar char="Ø"/>
            </a:pPr>
            <a:r>
              <a:rPr lang="fr-FR" altLang="zh-CN" sz="2500" dirty="0">
                <a:latin typeface="Times New Roman" panose="02020603050405020304" pitchFamily="18" charset="0"/>
                <a:cs typeface="Times New Roman" panose="02020603050405020304" pitchFamily="18" charset="0"/>
              </a:rPr>
              <a:t> </a:t>
            </a:r>
          </a:p>
          <a:p>
            <a:pPr marL="800100" lvl="1" indent="-342900">
              <a:lnSpc>
                <a:spcPct val="130000"/>
              </a:lnSpc>
              <a:buFont typeface="Wingdings" panose="05000000000000000000" pitchFamily="2" charset="2"/>
              <a:buChar char="Ø"/>
            </a:pPr>
            <a:r>
              <a:rPr lang="fr-FR" altLang="zh-CN" sz="2500" dirty="0">
                <a:latin typeface="Times New Roman" panose="02020603050405020304" pitchFamily="18" charset="0"/>
                <a:cs typeface="Times New Roman" panose="02020603050405020304" pitchFamily="18" charset="0"/>
              </a:rPr>
              <a:t> </a:t>
            </a:r>
          </a:p>
          <a:p>
            <a:pPr marL="800100" lvl="1" indent="-342900">
              <a:lnSpc>
                <a:spcPct val="130000"/>
              </a:lnSpc>
              <a:buFont typeface="Wingdings" panose="05000000000000000000" pitchFamily="2" charset="2"/>
              <a:buChar char="Ø"/>
            </a:pPr>
            <a:r>
              <a:rPr lang="fr-FR" altLang="zh-CN" sz="2500" dirty="0">
                <a:latin typeface="Times New Roman" panose="02020603050405020304" pitchFamily="18" charset="0"/>
                <a:cs typeface="Times New Roman" panose="02020603050405020304" pitchFamily="18" charset="0"/>
              </a:rPr>
              <a:t> </a:t>
            </a:r>
          </a:p>
          <a:p>
            <a:pPr marL="800100" lvl="1" indent="-342900">
              <a:lnSpc>
                <a:spcPct val="130000"/>
              </a:lnSpc>
              <a:buFont typeface="Wingdings" panose="05000000000000000000" pitchFamily="2" charset="2"/>
              <a:buChar char="Ø"/>
            </a:pPr>
            <a:r>
              <a:rPr lang="fr-FR" altLang="zh-CN" sz="2500" dirty="0">
                <a:latin typeface="Times New Roman" panose="02020603050405020304" pitchFamily="18" charset="0"/>
                <a:cs typeface="Times New Roman" panose="02020603050405020304" pitchFamily="18" charset="0"/>
              </a:rPr>
              <a:t> </a:t>
            </a:r>
          </a:p>
        </p:txBody>
      </p:sp>
      <p:pic>
        <p:nvPicPr>
          <p:cNvPr id="11" name="图片 10">
            <a:extLst>
              <a:ext uri="{FF2B5EF4-FFF2-40B4-BE49-F238E27FC236}">
                <a16:creationId xmlns:a16="http://schemas.microsoft.com/office/drawing/2014/main" id="{87924621-DA01-6DA3-E5F0-4F75D632C627}"/>
              </a:ext>
            </a:extLst>
          </p:cNvPr>
          <p:cNvPicPr>
            <a:picLocks noChangeAspect="1"/>
          </p:cNvPicPr>
          <p:nvPr/>
        </p:nvPicPr>
        <p:blipFill>
          <a:blip r:embed="rId5"/>
          <a:stretch>
            <a:fillRect/>
          </a:stretch>
        </p:blipFill>
        <p:spPr>
          <a:xfrm>
            <a:off x="995939" y="2762913"/>
            <a:ext cx="7115175" cy="638175"/>
          </a:xfrm>
          <a:prstGeom prst="rect">
            <a:avLst/>
          </a:prstGeom>
        </p:spPr>
      </p:pic>
      <p:pic>
        <p:nvPicPr>
          <p:cNvPr id="13" name="图片 12">
            <a:extLst>
              <a:ext uri="{FF2B5EF4-FFF2-40B4-BE49-F238E27FC236}">
                <a16:creationId xmlns:a16="http://schemas.microsoft.com/office/drawing/2014/main" id="{CE4675AF-3C1D-F491-5E8D-B950FA65357C}"/>
              </a:ext>
            </a:extLst>
          </p:cNvPr>
          <p:cNvPicPr>
            <a:picLocks noChangeAspect="1"/>
          </p:cNvPicPr>
          <p:nvPr/>
        </p:nvPicPr>
        <p:blipFill>
          <a:blip r:embed="rId6"/>
          <a:stretch>
            <a:fillRect/>
          </a:stretch>
        </p:blipFill>
        <p:spPr>
          <a:xfrm>
            <a:off x="1587357" y="3994381"/>
            <a:ext cx="2883043" cy="430426"/>
          </a:xfrm>
          <a:prstGeom prst="rect">
            <a:avLst/>
          </a:prstGeom>
        </p:spPr>
      </p:pic>
      <p:pic>
        <p:nvPicPr>
          <p:cNvPr id="15" name="图片 14">
            <a:extLst>
              <a:ext uri="{FF2B5EF4-FFF2-40B4-BE49-F238E27FC236}">
                <a16:creationId xmlns:a16="http://schemas.microsoft.com/office/drawing/2014/main" id="{96110396-77E9-715D-F379-4494379D4610}"/>
              </a:ext>
            </a:extLst>
          </p:cNvPr>
          <p:cNvPicPr>
            <a:picLocks noChangeAspect="1"/>
          </p:cNvPicPr>
          <p:nvPr/>
        </p:nvPicPr>
        <p:blipFill>
          <a:blip r:embed="rId7"/>
          <a:stretch>
            <a:fillRect/>
          </a:stretch>
        </p:blipFill>
        <p:spPr>
          <a:xfrm>
            <a:off x="1549258" y="4477246"/>
            <a:ext cx="3077008" cy="449260"/>
          </a:xfrm>
          <a:prstGeom prst="rect">
            <a:avLst/>
          </a:prstGeom>
        </p:spPr>
      </p:pic>
      <p:pic>
        <p:nvPicPr>
          <p:cNvPr id="21" name="图片 20">
            <a:extLst>
              <a:ext uri="{FF2B5EF4-FFF2-40B4-BE49-F238E27FC236}">
                <a16:creationId xmlns:a16="http://schemas.microsoft.com/office/drawing/2014/main" id="{33CDBF15-5B91-B468-81B7-E16DFA0A0663}"/>
              </a:ext>
            </a:extLst>
          </p:cNvPr>
          <p:cNvPicPr>
            <a:picLocks noChangeAspect="1"/>
          </p:cNvPicPr>
          <p:nvPr/>
        </p:nvPicPr>
        <p:blipFill>
          <a:blip r:embed="rId8"/>
          <a:stretch>
            <a:fillRect/>
          </a:stretch>
        </p:blipFill>
        <p:spPr>
          <a:xfrm>
            <a:off x="1587357" y="4979267"/>
            <a:ext cx="1017298" cy="402188"/>
          </a:xfrm>
          <a:prstGeom prst="rect">
            <a:avLst/>
          </a:prstGeom>
        </p:spPr>
      </p:pic>
      <p:pic>
        <p:nvPicPr>
          <p:cNvPr id="23" name="图片 22">
            <a:extLst>
              <a:ext uri="{FF2B5EF4-FFF2-40B4-BE49-F238E27FC236}">
                <a16:creationId xmlns:a16="http://schemas.microsoft.com/office/drawing/2014/main" id="{2EDB6E68-86F1-558D-6E57-3C7FE23AEFE3}"/>
              </a:ext>
            </a:extLst>
          </p:cNvPr>
          <p:cNvPicPr>
            <a:picLocks noChangeAspect="1"/>
          </p:cNvPicPr>
          <p:nvPr/>
        </p:nvPicPr>
        <p:blipFill>
          <a:blip r:embed="rId9"/>
          <a:stretch>
            <a:fillRect/>
          </a:stretch>
        </p:blipFill>
        <p:spPr>
          <a:xfrm>
            <a:off x="2702751" y="4936651"/>
            <a:ext cx="1923515" cy="478703"/>
          </a:xfrm>
          <a:prstGeom prst="rect">
            <a:avLst/>
          </a:prstGeom>
        </p:spPr>
      </p:pic>
      <p:pic>
        <p:nvPicPr>
          <p:cNvPr id="25" name="图片 24">
            <a:extLst>
              <a:ext uri="{FF2B5EF4-FFF2-40B4-BE49-F238E27FC236}">
                <a16:creationId xmlns:a16="http://schemas.microsoft.com/office/drawing/2014/main" id="{377E4A07-50FB-316C-1F78-FADD7A9B8BEC}"/>
              </a:ext>
            </a:extLst>
          </p:cNvPr>
          <p:cNvPicPr>
            <a:picLocks noChangeAspect="1"/>
          </p:cNvPicPr>
          <p:nvPr/>
        </p:nvPicPr>
        <p:blipFill>
          <a:blip r:embed="rId10"/>
          <a:stretch>
            <a:fillRect/>
          </a:stretch>
        </p:blipFill>
        <p:spPr>
          <a:xfrm>
            <a:off x="1587357" y="5942049"/>
            <a:ext cx="5341499" cy="460613"/>
          </a:xfrm>
          <a:prstGeom prst="rect">
            <a:avLst/>
          </a:prstGeom>
        </p:spPr>
      </p:pic>
      <p:pic>
        <p:nvPicPr>
          <p:cNvPr id="27" name="图片 26">
            <a:extLst>
              <a:ext uri="{FF2B5EF4-FFF2-40B4-BE49-F238E27FC236}">
                <a16:creationId xmlns:a16="http://schemas.microsoft.com/office/drawing/2014/main" id="{8623DFE6-A7F6-0173-4521-FB8BD17AD0F9}"/>
              </a:ext>
            </a:extLst>
          </p:cNvPr>
          <p:cNvPicPr>
            <a:picLocks noChangeAspect="1"/>
          </p:cNvPicPr>
          <p:nvPr/>
        </p:nvPicPr>
        <p:blipFill>
          <a:blip r:embed="rId11"/>
          <a:stretch>
            <a:fillRect/>
          </a:stretch>
        </p:blipFill>
        <p:spPr>
          <a:xfrm>
            <a:off x="1587357" y="5464021"/>
            <a:ext cx="3077007" cy="460198"/>
          </a:xfrm>
          <a:prstGeom prst="rect">
            <a:avLst/>
          </a:prstGeom>
        </p:spPr>
      </p:pic>
      <p:pic>
        <p:nvPicPr>
          <p:cNvPr id="29" name="图片 28">
            <a:extLst>
              <a:ext uri="{FF2B5EF4-FFF2-40B4-BE49-F238E27FC236}">
                <a16:creationId xmlns:a16="http://schemas.microsoft.com/office/drawing/2014/main" id="{21839A4F-D089-4389-D266-07E9C1E3CDE8}"/>
              </a:ext>
            </a:extLst>
          </p:cNvPr>
          <p:cNvPicPr>
            <a:picLocks noChangeAspect="1"/>
          </p:cNvPicPr>
          <p:nvPr/>
        </p:nvPicPr>
        <p:blipFill>
          <a:blip r:embed="rId12"/>
          <a:srcRect r="1739" b="-7602"/>
          <a:stretch/>
        </p:blipFill>
        <p:spPr>
          <a:xfrm>
            <a:off x="4731605" y="4698446"/>
            <a:ext cx="1623934" cy="414629"/>
          </a:xfrm>
          <a:prstGeom prst="rect">
            <a:avLst/>
          </a:prstGeom>
        </p:spPr>
      </p:pic>
    </p:spTree>
    <p:extLst>
      <p:ext uri="{BB962C8B-B14F-4D97-AF65-F5344CB8AC3E}">
        <p14:creationId xmlns:p14="http://schemas.microsoft.com/office/powerpoint/2010/main" val="3883121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9B7B1-3E52-491C-DE81-6F401731E61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FBEC480-A24F-C0FA-213C-6DBE1DBF181B}"/>
              </a:ext>
            </a:extLst>
          </p:cNvPr>
          <p:cNvSpPr>
            <a:spLocks noGrp="1"/>
          </p:cNvSpPr>
          <p:nvPr>
            <p:ph type="title"/>
          </p:nvPr>
        </p:nvSpPr>
        <p:spPr/>
        <p:txBody>
          <a:bodyPr/>
          <a:lstStyle/>
          <a:p>
            <a:r>
              <a:rPr lang="fr-FR" altLang="zh-CN" dirty="0">
                <a:latin typeface="Times New Roman" panose="02020603050405020304" pitchFamily="18" charset="0"/>
                <a:cs typeface="Times New Roman" panose="02020603050405020304" pitchFamily="18" charset="0"/>
              </a:rPr>
              <a:t>Head-wise Weight Sharing Strategy </a:t>
            </a:r>
            <a:endParaRPr lang="zh-CN" altLang="en-US" dirty="0">
              <a:latin typeface="Times New Roman" panose="02020603050405020304" pitchFamily="18" charset="0"/>
              <a:cs typeface="Times New Roman" panose="02020603050405020304" pitchFamily="18" charset="0"/>
            </a:endParaRPr>
          </a:p>
        </p:txBody>
      </p:sp>
      <p:sp>
        <p:nvSpPr>
          <p:cNvPr id="4" name="灯片编号占位符 3">
            <a:extLst>
              <a:ext uri="{FF2B5EF4-FFF2-40B4-BE49-F238E27FC236}">
                <a16:creationId xmlns:a16="http://schemas.microsoft.com/office/drawing/2014/main" id="{A5A9DCC1-A60F-4604-C6E9-002A6FEFC36A}"/>
              </a:ext>
            </a:extLst>
          </p:cNvPr>
          <p:cNvSpPr>
            <a:spLocks noGrp="1"/>
          </p:cNvSpPr>
          <p:nvPr>
            <p:ph type="sldNum" sz="quarter" idx="12"/>
          </p:nvPr>
        </p:nvSpPr>
        <p:spPr/>
        <p:txBody>
          <a:bodyPr/>
          <a:lstStyle/>
          <a:p>
            <a:fld id="{3ACD1EC8-6F57-41A7-99F1-FEDB2874BA2B}" type="slidenum">
              <a:rPr lang="zh-CN" altLang="en-US" smtClean="0"/>
              <a:t>9</a:t>
            </a:fld>
            <a:endParaRPr lang="zh-CN" altLang="en-US"/>
          </a:p>
        </p:txBody>
      </p:sp>
      <p:pic>
        <p:nvPicPr>
          <p:cNvPr id="5" name="图片 4">
            <a:extLst>
              <a:ext uri="{FF2B5EF4-FFF2-40B4-BE49-F238E27FC236}">
                <a16:creationId xmlns:a16="http://schemas.microsoft.com/office/drawing/2014/main" id="{AC5DF387-0F1D-34D3-73D6-A00406208C71}"/>
              </a:ext>
            </a:extLst>
          </p:cNvPr>
          <p:cNvPicPr>
            <a:picLocks noChangeAspect="1"/>
          </p:cNvPicPr>
          <p:nvPr/>
        </p:nvPicPr>
        <p:blipFill>
          <a:blip r:embed="rId3"/>
          <a:stretch>
            <a:fillRect/>
          </a:stretch>
        </p:blipFill>
        <p:spPr>
          <a:xfrm>
            <a:off x="550019" y="1025235"/>
            <a:ext cx="3837254" cy="5366645"/>
          </a:xfrm>
          <a:prstGeom prst="rect">
            <a:avLst/>
          </a:prstGeom>
        </p:spPr>
      </p:pic>
      <p:grpSp>
        <p:nvGrpSpPr>
          <p:cNvPr id="24" name="组合 23">
            <a:extLst>
              <a:ext uri="{FF2B5EF4-FFF2-40B4-BE49-F238E27FC236}">
                <a16:creationId xmlns:a16="http://schemas.microsoft.com/office/drawing/2014/main" id="{F6735D29-6E80-9070-4672-1FB840431E42}"/>
              </a:ext>
            </a:extLst>
          </p:cNvPr>
          <p:cNvGrpSpPr/>
          <p:nvPr/>
        </p:nvGrpSpPr>
        <p:grpSpPr>
          <a:xfrm>
            <a:off x="4926128" y="1195029"/>
            <a:ext cx="6462308" cy="3499484"/>
            <a:chOff x="4926128" y="1195029"/>
            <a:chExt cx="6462308" cy="3499484"/>
          </a:xfrm>
        </p:grpSpPr>
        <p:sp>
          <p:nvSpPr>
            <p:cNvPr id="7" name="文本框 6">
              <a:extLst>
                <a:ext uri="{FF2B5EF4-FFF2-40B4-BE49-F238E27FC236}">
                  <a16:creationId xmlns:a16="http://schemas.microsoft.com/office/drawing/2014/main" id="{055D27A6-56FE-7933-DD54-C2D01DFE5331}"/>
                </a:ext>
              </a:extLst>
            </p:cNvPr>
            <p:cNvSpPr txBox="1"/>
            <p:nvPr/>
          </p:nvSpPr>
          <p:spPr>
            <a:xfrm>
              <a:off x="4926128" y="1195029"/>
              <a:ext cx="6462308" cy="3499484"/>
            </a:xfrm>
            <a:prstGeom prst="rect">
              <a:avLst/>
            </a:prstGeom>
            <a:noFill/>
          </p:spPr>
          <p:txBody>
            <a:bodyPr wrap="square">
              <a:spAutoFit/>
            </a:bodyPr>
            <a:lstStyle/>
            <a:p>
              <a:pPr marL="342900" indent="-342900">
                <a:lnSpc>
                  <a:spcPct val="150000"/>
                </a:lnSpc>
                <a:buFont typeface="Arial" panose="020B0604020202020204" pitchFamily="34" charset="0"/>
                <a:buChar char="•"/>
              </a:pPr>
              <a:r>
                <a:rPr lang="fr-FR" altLang="zh-CN" sz="2500" b="1" dirty="0">
                  <a:latin typeface="Times New Roman" panose="02020603050405020304" pitchFamily="18" charset="0"/>
                  <a:cs typeface="Times New Roman" panose="02020603050405020304" pitchFamily="18" charset="0"/>
                </a:rPr>
                <a:t>Matching (line 1-13):</a:t>
              </a:r>
            </a:p>
            <a:p>
              <a:pPr lvl="1">
                <a:lnSpc>
                  <a:spcPct val="150000"/>
                </a:lnSpc>
              </a:pPr>
              <a:r>
                <a:rPr lang="en-US" altLang="zh-CN" sz="2000" dirty="0">
                  <a:latin typeface="Times New Roman" panose="02020603050405020304" pitchFamily="18" charset="0"/>
                  <a:cs typeface="Times New Roman" panose="02020603050405020304" pitchFamily="18" charset="0"/>
                </a:rPr>
                <a:t>      Prepare Candidate Pairs </a:t>
              </a:r>
              <a:endParaRPr lang="fr-FR" altLang="zh-CN" sz="2000" dirty="0">
                <a:latin typeface="Times New Roman" panose="02020603050405020304" pitchFamily="18" charset="0"/>
                <a:cs typeface="Times New Roman" panose="02020603050405020304" pitchFamily="18" charset="0"/>
              </a:endParaRPr>
            </a:p>
            <a:p>
              <a:pPr lvl="1">
                <a:lnSpc>
                  <a:spcPct val="150000"/>
                </a:lnSpc>
              </a:pPr>
              <a:r>
                <a:rPr lang="fr-FR" altLang="zh-CN" sz="2000" dirty="0">
                  <a:latin typeface="Times New Roman" panose="02020603050405020304" pitchFamily="18" charset="0"/>
                  <a:cs typeface="Times New Roman" panose="02020603050405020304" pitchFamily="18" charset="0"/>
                </a:rPr>
                <a:t>      Calculate Similarity</a:t>
              </a:r>
              <a:endParaRPr lang="en-US" altLang="zh-CN" sz="2500" dirty="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fr-FR" altLang="zh-CN" sz="2500" b="1" dirty="0">
                  <a:latin typeface="Times New Roman" panose="02020603050405020304" pitchFamily="18" charset="0"/>
                  <a:cs typeface="Times New Roman" panose="02020603050405020304" pitchFamily="18" charset="0"/>
                </a:rPr>
                <a:t>Weight Sharing (line 14-16</a:t>
              </a:r>
              <a:r>
                <a:rPr lang="en-US" altLang="zh-CN" sz="2500" b="1" dirty="0">
                  <a:latin typeface="Times New Roman" panose="02020603050405020304" pitchFamily="18" charset="0"/>
                  <a:cs typeface="Times New Roman" panose="02020603050405020304" pitchFamily="18" charset="0"/>
                </a:rPr>
                <a:t>):</a:t>
              </a:r>
              <a:endParaRPr lang="fr-FR" altLang="zh-CN" sz="2500" b="1" dirty="0">
                <a:latin typeface="Times New Roman" panose="02020603050405020304" pitchFamily="18" charset="0"/>
                <a:cs typeface="Times New Roman" panose="02020603050405020304" pitchFamily="18" charset="0"/>
              </a:endParaRPr>
            </a:p>
            <a:p>
              <a:pPr lvl="1">
                <a:lnSpc>
                  <a:spcPct val="150000"/>
                </a:lnSpc>
              </a:pPr>
              <a:r>
                <a:rPr lang="fr-FR" altLang="zh-CN" sz="2000" dirty="0">
                  <a:latin typeface="Times New Roman" panose="02020603050405020304" pitchFamily="18" charset="0"/>
                  <a:cs typeface="Times New Roman" panose="02020603050405020304" pitchFamily="18" charset="0"/>
                </a:rPr>
                <a:t>      Sort the Candidate Pairs </a:t>
              </a:r>
            </a:p>
            <a:p>
              <a:pPr lvl="1">
                <a:lnSpc>
                  <a:spcPct val="150000"/>
                </a:lnSpc>
              </a:pPr>
              <a:r>
                <a:rPr lang="en-US" altLang="zh-CN" sz="2000" dirty="0">
                  <a:latin typeface="Times New Roman" panose="02020603050405020304" pitchFamily="18" charset="0"/>
                  <a:cs typeface="Times New Roman" panose="02020603050405020304" pitchFamily="18" charset="0"/>
                </a:rPr>
                <a:t>      Select the Top-N Pairs       for Sharing</a:t>
              </a:r>
            </a:p>
            <a:p>
              <a:pPr lvl="1">
                <a:lnSpc>
                  <a:spcPct val="150000"/>
                </a:lnSpc>
              </a:pPr>
              <a:r>
                <a:rPr lang="en-US" altLang="zh-CN" sz="2000" dirty="0">
                  <a:latin typeface="Times New Roman" panose="02020603050405020304" pitchFamily="18" charset="0"/>
                  <a:cs typeface="Times New Roman" panose="02020603050405020304" pitchFamily="18" charset="0"/>
                </a:rPr>
                <a:t>      </a:t>
              </a:r>
              <a:r>
                <a:rPr lang="en-US" altLang="zh-CN" sz="2000" b="1" dirty="0" err="1">
                  <a:latin typeface="Times New Roman" panose="02020603050405020304" pitchFamily="18" charset="0"/>
                  <a:cs typeface="Times New Roman" panose="02020603050405020304" pitchFamily="18" charset="0"/>
                </a:rPr>
                <a:t>DirectShare</a:t>
              </a:r>
              <a:r>
                <a:rPr lang="en-US" altLang="zh-CN" sz="2000" b="1" dirty="0">
                  <a:latin typeface="Times New Roman" panose="02020603050405020304" pitchFamily="18" charset="0"/>
                  <a:cs typeface="Times New Roman" panose="02020603050405020304" pitchFamily="18" charset="0"/>
                </a:rPr>
                <a:t> / </a:t>
              </a:r>
              <a:r>
                <a:rPr lang="en-US" altLang="zh-CN" sz="2000" b="1" dirty="0" err="1">
                  <a:latin typeface="Times New Roman" panose="02020603050405020304" pitchFamily="18" charset="0"/>
                  <a:cs typeface="Times New Roman" panose="02020603050405020304" pitchFamily="18" charset="0"/>
                </a:rPr>
                <a:t>PostShare</a:t>
              </a:r>
              <a:endParaRPr lang="en-US" altLang="zh-CN" sz="2000" b="1" dirty="0">
                <a:latin typeface="Times New Roman" panose="02020603050405020304" pitchFamily="18" charset="0"/>
                <a:cs typeface="Times New Roman" panose="02020603050405020304" pitchFamily="18" charset="0"/>
              </a:endParaRPr>
            </a:p>
          </p:txBody>
        </p:sp>
        <p:pic>
          <p:nvPicPr>
            <p:cNvPr id="10" name="图形 9" descr="箭头顺时针弯曲">
              <a:extLst>
                <a:ext uri="{FF2B5EF4-FFF2-40B4-BE49-F238E27FC236}">
                  <a16:creationId xmlns:a16="http://schemas.microsoft.com/office/drawing/2014/main" id="{AE46EFE4-2505-8203-26CB-7297A6E155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439514" flipH="1">
              <a:off x="5369331" y="1997421"/>
              <a:ext cx="489931" cy="646590"/>
            </a:xfrm>
            <a:prstGeom prst="rect">
              <a:avLst/>
            </a:prstGeom>
          </p:spPr>
        </p:pic>
        <p:pic>
          <p:nvPicPr>
            <p:cNvPr id="12" name="图形 11" descr="箭头顺时针弯曲">
              <a:extLst>
                <a:ext uri="{FF2B5EF4-FFF2-40B4-BE49-F238E27FC236}">
                  <a16:creationId xmlns:a16="http://schemas.microsoft.com/office/drawing/2014/main" id="{0DFB053B-BDAF-7088-13D6-F3D926D5CC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439514" flipH="1">
              <a:off x="5360096" y="3385262"/>
              <a:ext cx="489931" cy="646590"/>
            </a:xfrm>
            <a:prstGeom prst="rect">
              <a:avLst/>
            </a:prstGeom>
          </p:spPr>
        </p:pic>
        <p:pic>
          <p:nvPicPr>
            <p:cNvPr id="14" name="图形 13" descr="箭头顺时针弯曲">
              <a:extLst>
                <a:ext uri="{FF2B5EF4-FFF2-40B4-BE49-F238E27FC236}">
                  <a16:creationId xmlns:a16="http://schemas.microsoft.com/office/drawing/2014/main" id="{6E484FED-4B81-732C-B227-8375D91577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439514" flipH="1">
              <a:off x="5369331" y="3952130"/>
              <a:ext cx="489931" cy="646590"/>
            </a:xfrm>
            <a:prstGeom prst="rect">
              <a:avLst/>
            </a:prstGeom>
          </p:spPr>
        </p:pic>
        <p:pic>
          <p:nvPicPr>
            <p:cNvPr id="17" name="图片 16">
              <a:extLst>
                <a:ext uri="{FF2B5EF4-FFF2-40B4-BE49-F238E27FC236}">
                  <a16:creationId xmlns:a16="http://schemas.microsoft.com/office/drawing/2014/main" id="{F442A7D5-0C3C-1D77-B476-8B02BB9F5D10}"/>
                </a:ext>
              </a:extLst>
            </p:cNvPr>
            <p:cNvPicPr>
              <a:picLocks noChangeAspect="1"/>
            </p:cNvPicPr>
            <p:nvPr/>
          </p:nvPicPr>
          <p:blipFill>
            <a:blip r:embed="rId6"/>
            <a:stretch>
              <a:fillRect/>
            </a:stretch>
          </p:blipFill>
          <p:spPr>
            <a:xfrm>
              <a:off x="8385897" y="1857518"/>
              <a:ext cx="352425" cy="390525"/>
            </a:xfrm>
            <a:prstGeom prst="rect">
              <a:avLst/>
            </a:prstGeom>
          </p:spPr>
        </p:pic>
        <p:pic>
          <p:nvPicPr>
            <p:cNvPr id="19" name="图片 18">
              <a:extLst>
                <a:ext uri="{FF2B5EF4-FFF2-40B4-BE49-F238E27FC236}">
                  <a16:creationId xmlns:a16="http://schemas.microsoft.com/office/drawing/2014/main" id="{3C061BBB-8026-D58B-E863-2A63E10B5F12}"/>
                </a:ext>
              </a:extLst>
            </p:cNvPr>
            <p:cNvPicPr>
              <a:picLocks noChangeAspect="1"/>
            </p:cNvPicPr>
            <p:nvPr/>
          </p:nvPicPr>
          <p:blipFill>
            <a:blip r:embed="rId7"/>
            <a:stretch>
              <a:fillRect/>
            </a:stretch>
          </p:blipFill>
          <p:spPr>
            <a:xfrm>
              <a:off x="7964345" y="2367827"/>
              <a:ext cx="523875" cy="314325"/>
            </a:xfrm>
            <a:prstGeom prst="rect">
              <a:avLst/>
            </a:prstGeom>
          </p:spPr>
        </p:pic>
        <p:pic>
          <p:nvPicPr>
            <p:cNvPr id="22" name="图片 21">
              <a:extLst>
                <a:ext uri="{FF2B5EF4-FFF2-40B4-BE49-F238E27FC236}">
                  <a16:creationId xmlns:a16="http://schemas.microsoft.com/office/drawing/2014/main" id="{0C5277AF-01AE-BC0E-FB38-9BA74870C63E}"/>
                </a:ext>
              </a:extLst>
            </p:cNvPr>
            <p:cNvPicPr>
              <a:picLocks noChangeAspect="1"/>
            </p:cNvPicPr>
            <p:nvPr/>
          </p:nvPicPr>
          <p:blipFill>
            <a:blip r:embed="rId8"/>
            <a:stretch>
              <a:fillRect/>
            </a:stretch>
          </p:blipFill>
          <p:spPr>
            <a:xfrm>
              <a:off x="8219209" y="3832226"/>
              <a:ext cx="333375" cy="333375"/>
            </a:xfrm>
            <a:prstGeom prst="rect">
              <a:avLst/>
            </a:prstGeom>
          </p:spPr>
        </p:pic>
      </p:grpSp>
    </p:spTree>
    <p:extLst>
      <p:ext uri="{BB962C8B-B14F-4D97-AF65-F5344CB8AC3E}">
        <p14:creationId xmlns:p14="http://schemas.microsoft.com/office/powerpoint/2010/main" val="31720580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177e98ad-1ab0-4991-b7e8-761cc9e9e2e8&quot;,&quot;Name&quot;:&quot;极简9&quot;,&quot;Kind&quot;:&quot;Custom&quot;,&quot;OldGuidesSetting&quot;:{&quot;HeaderHeight&quot;:11.0,&quot;FooterHeight&quot;:4.0,&quot;SideMargin&quot;:4.0,&quot;TopMargin&quot;:0.0,&quot;BottomMargin&quot;:0.0,&quot;IntervalMargin&quot;:0.0}}"/>
</p:tagLst>
</file>

<file path=ppt/theme/theme1.xml><?xml version="1.0" encoding="utf-8"?>
<a:theme xmlns:a="http://schemas.openxmlformats.org/drawingml/2006/main" name="Office 主题​​">
  <a:themeElements>
    <a:clrScheme name="SJTUB">
      <a:dk1>
        <a:srgbClr val="000000"/>
      </a:dk1>
      <a:lt1>
        <a:srgbClr val="FFFFFF"/>
      </a:lt1>
      <a:dk2>
        <a:srgbClr val="BD9F68"/>
      </a:dk2>
      <a:lt2>
        <a:srgbClr val="B5B5B6"/>
      </a:lt2>
      <a:accent1>
        <a:srgbClr val="004098"/>
      </a:accent1>
      <a:accent2>
        <a:srgbClr val="0086D1"/>
      </a:accent2>
      <a:accent3>
        <a:srgbClr val="F08300"/>
      </a:accent3>
      <a:accent4>
        <a:srgbClr val="FDD000"/>
      </a:accent4>
      <a:accent5>
        <a:srgbClr val="338D27"/>
      </a:accent5>
      <a:accent6>
        <a:srgbClr val="00514E"/>
      </a:accent6>
      <a:hlink>
        <a:srgbClr val="B5B5B6"/>
      </a:hlink>
      <a:folHlink>
        <a:srgbClr val="BD9F68"/>
      </a:folHlink>
    </a:clrScheme>
    <a:fontScheme name="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6294</TotalTime>
  <Words>2045</Words>
  <Application>Microsoft Office PowerPoint</Application>
  <PresentationFormat>宽屏</PresentationFormat>
  <Paragraphs>172</Paragraphs>
  <Slides>16</Slides>
  <Notes>16</Notes>
  <HiddenSlides>1</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16</vt:i4>
      </vt:variant>
    </vt:vector>
  </HeadingPairs>
  <TitlesOfParts>
    <vt:vector size="31" baseType="lpstr">
      <vt:lpstr>CMMI10</vt:lpstr>
      <vt:lpstr>CMMI8</vt:lpstr>
      <vt:lpstr>CMMIB10</vt:lpstr>
      <vt:lpstr>CMSY10</vt:lpstr>
      <vt:lpstr>NimbusRomNo9L-Medi</vt:lpstr>
      <vt:lpstr>NimbusRomNo9L-MediItal</vt:lpstr>
      <vt:lpstr>NimbusRomNo9L-Regu</vt:lpstr>
      <vt:lpstr>等线</vt:lpstr>
      <vt:lpstr>Arial</vt:lpstr>
      <vt:lpstr>Calibri</vt:lpstr>
      <vt:lpstr>Cambria Math</vt:lpstr>
      <vt:lpstr>Roboto</vt:lpstr>
      <vt:lpstr>Times New Roman</vt:lpstr>
      <vt:lpstr>Wingdings</vt:lpstr>
      <vt:lpstr>Office 主题​​</vt:lpstr>
      <vt:lpstr>PowerPoint 演示文稿</vt:lpstr>
      <vt:lpstr>Outline</vt:lpstr>
      <vt:lpstr>Introduction</vt:lpstr>
      <vt:lpstr>Outline</vt:lpstr>
      <vt:lpstr>Attention Map Similarity:  From Layer-wise to Head-wise </vt:lpstr>
      <vt:lpstr>From Attention Map Similarity to  Weight Matrix Similarity</vt:lpstr>
      <vt:lpstr>Outline</vt:lpstr>
      <vt:lpstr>Head-wise Weight Sharing Strategy </vt:lpstr>
      <vt:lpstr>Head-wise Weight Sharing Strategy </vt:lpstr>
      <vt:lpstr>DirectShare &amp; PostShare</vt:lpstr>
      <vt:lpstr>Outline</vt:lpstr>
      <vt:lpstr>Evaluation on DirectShare</vt:lpstr>
      <vt:lpstr>Evaluation on PostShare </vt:lpstr>
      <vt:lpstr>More Analysis</vt:lpstr>
      <vt:lpstr>Outline</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SHEN Xiaodan</dc:creator>
  <cp:lastModifiedBy>邹颖 曹</cp:lastModifiedBy>
  <cp:revision>191</cp:revision>
  <dcterms:created xsi:type="dcterms:W3CDTF">2021-12-04T09:40:10Z</dcterms:created>
  <dcterms:modified xsi:type="dcterms:W3CDTF">2024-10-26T15:52:24Z</dcterms:modified>
  <cp:contentStatus/>
</cp:coreProperties>
</file>